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0" r:id="rId3"/>
    <p:sldId id="287" r:id="rId4"/>
    <p:sldId id="288" r:id="rId5"/>
    <p:sldId id="283" r:id="rId6"/>
    <p:sldId id="289" r:id="rId7"/>
    <p:sldId id="290" r:id="rId8"/>
    <p:sldId id="298" r:id="rId9"/>
    <p:sldId id="299" r:id="rId10"/>
    <p:sldId id="312" r:id="rId11"/>
    <p:sldId id="294" r:id="rId12"/>
    <p:sldId id="292" r:id="rId13"/>
    <p:sldId id="300" r:id="rId14"/>
    <p:sldId id="296" r:id="rId15"/>
    <p:sldId id="301" r:id="rId16"/>
    <p:sldId id="307" r:id="rId17"/>
    <p:sldId id="308" r:id="rId18"/>
    <p:sldId id="313" r:id="rId19"/>
    <p:sldId id="309" r:id="rId20"/>
    <p:sldId id="303" r:id="rId21"/>
    <p:sldId id="302" r:id="rId22"/>
    <p:sldId id="305" r:id="rId23"/>
    <p:sldId id="304" r:id="rId24"/>
    <p:sldId id="306" r:id="rId25"/>
    <p:sldId id="311" r:id="rId26"/>
    <p:sldId id="277" r:id="rId2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D186C-429C-43A6-8C20-3FAEFC7AC372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E3D980-8684-444E-9C11-48FF010D6FAA}">
      <dgm:prSet phldrT="[Текст]"/>
      <dgm:spPr/>
      <dgm:t>
        <a:bodyPr/>
        <a:lstStyle/>
        <a:p>
          <a:r>
            <a:rPr lang="ru-RU" dirty="0" smtClean="0"/>
            <a:t>Читательская грамотность</a:t>
          </a:r>
          <a:endParaRPr lang="ru-RU" dirty="0"/>
        </a:p>
      </dgm:t>
    </dgm:pt>
    <dgm:pt modelId="{7620BC78-0103-444A-B277-FEF410E58555}" type="parTrans" cxnId="{A553DFCE-15DC-4FB4-8CEB-B6DB1901D017}">
      <dgm:prSet/>
      <dgm:spPr/>
      <dgm:t>
        <a:bodyPr/>
        <a:lstStyle/>
        <a:p>
          <a:endParaRPr lang="ru-RU"/>
        </a:p>
      </dgm:t>
    </dgm:pt>
    <dgm:pt modelId="{79904AB1-E96E-46AD-B20C-17211143D5B4}" type="sibTrans" cxnId="{A553DFCE-15DC-4FB4-8CEB-B6DB1901D017}">
      <dgm:prSet/>
      <dgm:spPr/>
      <dgm:t>
        <a:bodyPr/>
        <a:lstStyle/>
        <a:p>
          <a:endParaRPr lang="ru-RU"/>
        </a:p>
      </dgm:t>
    </dgm:pt>
    <dgm:pt modelId="{6F69C395-BAA7-4455-AAD6-4AE887357C99}">
      <dgm:prSet phldrT="[Текст]"/>
      <dgm:spPr/>
      <dgm:t>
        <a:bodyPr/>
        <a:lstStyle/>
        <a:p>
          <a:r>
            <a:rPr lang="ru-RU" b="0" i="0" dirty="0" smtClean="0"/>
            <a:t>Способность человека понимать и использовать письменное тексты, размышлять о них и заниматься чтением, чтобы достигать своих целей, расширять свои знания и возможности, участвовать в социальной жизни.</a:t>
          </a:r>
          <a:endParaRPr lang="ru-RU" dirty="0"/>
        </a:p>
      </dgm:t>
    </dgm:pt>
    <dgm:pt modelId="{9D415542-DFF5-410E-A70A-AEFBC381AF94}" type="parTrans" cxnId="{C0F43CD1-9BC9-4827-AA87-C763EC4D2DD9}">
      <dgm:prSet/>
      <dgm:spPr/>
      <dgm:t>
        <a:bodyPr/>
        <a:lstStyle/>
        <a:p>
          <a:endParaRPr lang="ru-RU"/>
        </a:p>
      </dgm:t>
    </dgm:pt>
    <dgm:pt modelId="{981CAA3B-02AD-4D4C-B938-1A3377B65963}" type="sibTrans" cxnId="{C0F43CD1-9BC9-4827-AA87-C763EC4D2DD9}">
      <dgm:prSet/>
      <dgm:spPr/>
      <dgm:t>
        <a:bodyPr/>
        <a:lstStyle/>
        <a:p>
          <a:endParaRPr lang="ru-RU"/>
        </a:p>
      </dgm:t>
    </dgm:pt>
    <dgm:pt modelId="{00FD789E-957F-44F1-B7C5-D2534BC32EFE}">
      <dgm:prSet phldrT="[Текст]"/>
      <dgm:spPr/>
      <dgm:t>
        <a:bodyPr/>
        <a:lstStyle/>
        <a:p>
          <a:r>
            <a:rPr lang="ru-RU" dirty="0" smtClean="0"/>
            <a:t>Естественно-научная грамотность</a:t>
          </a:r>
          <a:endParaRPr lang="ru-RU" dirty="0"/>
        </a:p>
      </dgm:t>
    </dgm:pt>
    <dgm:pt modelId="{7E7F4DAF-E1C6-462A-B683-10E02BC122BC}" type="parTrans" cxnId="{70A0406D-11AF-4B5F-81E4-DF7A9B1C0FEB}">
      <dgm:prSet/>
      <dgm:spPr/>
      <dgm:t>
        <a:bodyPr/>
        <a:lstStyle/>
        <a:p>
          <a:endParaRPr lang="ru-RU"/>
        </a:p>
      </dgm:t>
    </dgm:pt>
    <dgm:pt modelId="{A0DB6920-3584-438B-8C98-E948117F8876}" type="sibTrans" cxnId="{70A0406D-11AF-4B5F-81E4-DF7A9B1C0FEB}">
      <dgm:prSet/>
      <dgm:spPr/>
      <dgm:t>
        <a:bodyPr/>
        <a:lstStyle/>
        <a:p>
          <a:endParaRPr lang="ru-RU"/>
        </a:p>
      </dgm:t>
    </dgm:pt>
    <dgm:pt modelId="{FD894103-5038-417C-9EB5-2374EE961AD7}">
      <dgm:prSet phldrT="[Текст]"/>
      <dgm:spPr/>
      <dgm:t>
        <a:bodyPr/>
        <a:lstStyle/>
        <a:p>
          <a:r>
            <a:rPr lang="ru-RU" b="0" i="0" dirty="0" smtClean="0"/>
            <a:t>Способность человека занимать активную гражданскую позицию по вопросам, связанным с естественно-научными идеями: научно объяснять явления; понимать особенности естественно-научного исследования; интерпретировать данные и использовать научные доказательства.</a:t>
          </a:r>
          <a:endParaRPr lang="ru-RU" dirty="0"/>
        </a:p>
      </dgm:t>
    </dgm:pt>
    <dgm:pt modelId="{B6117C2D-ECA0-4581-A016-A00CD0330D72}" type="parTrans" cxnId="{F868CAFE-B39A-4E96-A429-256EF176F792}">
      <dgm:prSet/>
      <dgm:spPr/>
      <dgm:t>
        <a:bodyPr/>
        <a:lstStyle/>
        <a:p>
          <a:endParaRPr lang="ru-RU"/>
        </a:p>
      </dgm:t>
    </dgm:pt>
    <dgm:pt modelId="{266D29ED-9FE4-46E2-AA39-449FE78A02AA}" type="sibTrans" cxnId="{F868CAFE-B39A-4E96-A429-256EF176F792}">
      <dgm:prSet/>
      <dgm:spPr/>
      <dgm:t>
        <a:bodyPr/>
        <a:lstStyle/>
        <a:p>
          <a:endParaRPr lang="ru-RU"/>
        </a:p>
      </dgm:t>
    </dgm:pt>
    <dgm:pt modelId="{B3EF3D56-B19B-44BF-B65B-924AB6E21F0A}">
      <dgm:prSet phldrT="[Текст]"/>
      <dgm:spPr/>
      <dgm:t>
        <a:bodyPr/>
        <a:lstStyle/>
        <a:p>
          <a:r>
            <a:rPr lang="ru-RU" dirty="0" smtClean="0"/>
            <a:t>Математическая грамотность</a:t>
          </a:r>
          <a:endParaRPr lang="ru-RU" dirty="0"/>
        </a:p>
      </dgm:t>
    </dgm:pt>
    <dgm:pt modelId="{BFF56C07-5363-46F6-AE35-BB9DA89B9337}" type="parTrans" cxnId="{FCA11FD3-8C69-433F-8C8C-1D8E692DD999}">
      <dgm:prSet/>
      <dgm:spPr/>
      <dgm:t>
        <a:bodyPr/>
        <a:lstStyle/>
        <a:p>
          <a:endParaRPr lang="ru-RU"/>
        </a:p>
      </dgm:t>
    </dgm:pt>
    <dgm:pt modelId="{8270B07E-462F-4FC6-8746-EBBCE9BB70B4}" type="sibTrans" cxnId="{FCA11FD3-8C69-433F-8C8C-1D8E692DD999}">
      <dgm:prSet/>
      <dgm:spPr/>
      <dgm:t>
        <a:bodyPr/>
        <a:lstStyle/>
        <a:p>
          <a:endParaRPr lang="ru-RU"/>
        </a:p>
      </dgm:t>
    </dgm:pt>
    <dgm:pt modelId="{A59C9A21-5A24-48F0-B71A-AAAE1F6ED54A}">
      <dgm:prSet phldrT="[Текст]"/>
      <dgm:spPr/>
      <dgm:t>
        <a:bodyPr/>
        <a:lstStyle/>
        <a:p>
          <a:r>
            <a:rPr lang="ru-RU" b="0" i="0" dirty="0" smtClean="0"/>
            <a:t>Способность формулировать, применять и интерпретировать математику в разнообразных контекстах: применять математические рассуждения; использовать математические понятия и инструменты.</a:t>
          </a:r>
          <a:endParaRPr lang="ru-RU" dirty="0"/>
        </a:p>
      </dgm:t>
    </dgm:pt>
    <dgm:pt modelId="{4FFD178A-9298-4EE9-A06E-FB7FB62119F5}" type="parTrans" cxnId="{20B3F3CD-9721-4A68-89C9-8E3D96E1E1A2}">
      <dgm:prSet/>
      <dgm:spPr/>
      <dgm:t>
        <a:bodyPr/>
        <a:lstStyle/>
        <a:p>
          <a:endParaRPr lang="ru-RU"/>
        </a:p>
      </dgm:t>
    </dgm:pt>
    <dgm:pt modelId="{82A2C2AB-FE19-499C-96CF-8D8F2EB91F70}" type="sibTrans" cxnId="{20B3F3CD-9721-4A68-89C9-8E3D96E1E1A2}">
      <dgm:prSet/>
      <dgm:spPr/>
      <dgm:t>
        <a:bodyPr/>
        <a:lstStyle/>
        <a:p>
          <a:endParaRPr lang="ru-RU"/>
        </a:p>
      </dgm:t>
    </dgm:pt>
    <dgm:pt modelId="{2CAA246E-146C-45D6-BCAF-512C8DBCA30F}" type="pres">
      <dgm:prSet presAssocID="{273D186C-429C-43A6-8C20-3FAEFC7AC37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BCDA47-FD7E-4474-BEF0-9E499984FB02}" type="pres">
      <dgm:prSet presAssocID="{56E3D980-8684-444E-9C11-48FF010D6FAA}" presName="compositeNode" presStyleCnt="0">
        <dgm:presLayoutVars>
          <dgm:bulletEnabled val="1"/>
        </dgm:presLayoutVars>
      </dgm:prSet>
      <dgm:spPr/>
    </dgm:pt>
    <dgm:pt modelId="{4AF498C3-CDDF-4B21-BA1F-F5AEB18FFFCE}" type="pres">
      <dgm:prSet presAssocID="{56E3D980-8684-444E-9C11-48FF010D6FAA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B940712-C4CB-4DCE-8C65-385D454CD7BE}" type="pres">
      <dgm:prSet presAssocID="{56E3D980-8684-444E-9C11-48FF010D6FA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5DAA1-F608-4F2B-B14F-D4608994D31B}" type="pres">
      <dgm:prSet presAssocID="{56E3D980-8684-444E-9C11-48FF010D6FA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5C364-A67A-4FAC-946D-E59CCDE26B8A}" type="pres">
      <dgm:prSet presAssocID="{79904AB1-E96E-46AD-B20C-17211143D5B4}" presName="sibTrans" presStyleCnt="0"/>
      <dgm:spPr/>
    </dgm:pt>
    <dgm:pt modelId="{5AF6179E-B1BA-426F-A443-F35AFD39FD81}" type="pres">
      <dgm:prSet presAssocID="{00FD789E-957F-44F1-B7C5-D2534BC32EFE}" presName="compositeNode" presStyleCnt="0">
        <dgm:presLayoutVars>
          <dgm:bulletEnabled val="1"/>
        </dgm:presLayoutVars>
      </dgm:prSet>
      <dgm:spPr/>
    </dgm:pt>
    <dgm:pt modelId="{3331617F-A068-4702-94B5-DDC6BA5AEA7F}" type="pres">
      <dgm:prSet presAssocID="{00FD789E-957F-44F1-B7C5-D2534BC32EFE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2456C47D-6AA2-45E6-AD94-547E5795D245}" type="pres">
      <dgm:prSet presAssocID="{00FD789E-957F-44F1-B7C5-D2534BC32EF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A2DD3-FA62-4BB7-B200-2F82485F0AD3}" type="pres">
      <dgm:prSet presAssocID="{00FD789E-957F-44F1-B7C5-D2534BC32EF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EC82A-B538-4E02-9944-26AAFECA15A0}" type="pres">
      <dgm:prSet presAssocID="{A0DB6920-3584-438B-8C98-E948117F8876}" presName="sibTrans" presStyleCnt="0"/>
      <dgm:spPr/>
    </dgm:pt>
    <dgm:pt modelId="{6FD4A03E-2810-4068-9187-1B87D2882624}" type="pres">
      <dgm:prSet presAssocID="{B3EF3D56-B19B-44BF-B65B-924AB6E21F0A}" presName="compositeNode" presStyleCnt="0">
        <dgm:presLayoutVars>
          <dgm:bulletEnabled val="1"/>
        </dgm:presLayoutVars>
      </dgm:prSet>
      <dgm:spPr/>
    </dgm:pt>
    <dgm:pt modelId="{02BEADCA-3D8D-47CA-A71E-F77977CF1C9F}" type="pres">
      <dgm:prSet presAssocID="{B3EF3D56-B19B-44BF-B65B-924AB6E21F0A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A50F5E-C0AB-4610-AE20-82A057D5036C}" type="pres">
      <dgm:prSet presAssocID="{B3EF3D56-B19B-44BF-B65B-924AB6E21F0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EDBDC-670E-417D-9069-6CBCB66E67D1}" type="pres">
      <dgm:prSet presAssocID="{B3EF3D56-B19B-44BF-B65B-924AB6E21F0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B3F3CD-9721-4A68-89C9-8E3D96E1E1A2}" srcId="{B3EF3D56-B19B-44BF-B65B-924AB6E21F0A}" destId="{A59C9A21-5A24-48F0-B71A-AAAE1F6ED54A}" srcOrd="0" destOrd="0" parTransId="{4FFD178A-9298-4EE9-A06E-FB7FB62119F5}" sibTransId="{82A2C2AB-FE19-499C-96CF-8D8F2EB91F70}"/>
    <dgm:cxn modelId="{22811718-A958-4DCD-B5BC-BA6D55F4A5AD}" type="presOf" srcId="{FD894103-5038-417C-9EB5-2374EE961AD7}" destId="{2456C47D-6AA2-45E6-AD94-547E5795D245}" srcOrd="0" destOrd="0" presId="urn:microsoft.com/office/officeart/2005/8/layout/hList2"/>
    <dgm:cxn modelId="{B8E044A6-7788-4219-A882-44D1DCD75452}" type="presOf" srcId="{A59C9A21-5A24-48F0-B71A-AAAE1F6ED54A}" destId="{AEA50F5E-C0AB-4610-AE20-82A057D5036C}" srcOrd="0" destOrd="0" presId="urn:microsoft.com/office/officeart/2005/8/layout/hList2"/>
    <dgm:cxn modelId="{70A0406D-11AF-4B5F-81E4-DF7A9B1C0FEB}" srcId="{273D186C-429C-43A6-8C20-3FAEFC7AC372}" destId="{00FD789E-957F-44F1-B7C5-D2534BC32EFE}" srcOrd="1" destOrd="0" parTransId="{7E7F4DAF-E1C6-462A-B683-10E02BC122BC}" sibTransId="{A0DB6920-3584-438B-8C98-E948117F8876}"/>
    <dgm:cxn modelId="{F868CAFE-B39A-4E96-A429-256EF176F792}" srcId="{00FD789E-957F-44F1-B7C5-D2534BC32EFE}" destId="{FD894103-5038-417C-9EB5-2374EE961AD7}" srcOrd="0" destOrd="0" parTransId="{B6117C2D-ECA0-4581-A016-A00CD0330D72}" sibTransId="{266D29ED-9FE4-46E2-AA39-449FE78A02AA}"/>
    <dgm:cxn modelId="{99398540-71E8-4315-AD98-DAB84A679E16}" type="presOf" srcId="{56E3D980-8684-444E-9C11-48FF010D6FAA}" destId="{99A5DAA1-F608-4F2B-B14F-D4608994D31B}" srcOrd="0" destOrd="0" presId="urn:microsoft.com/office/officeart/2005/8/layout/hList2"/>
    <dgm:cxn modelId="{A553DFCE-15DC-4FB4-8CEB-B6DB1901D017}" srcId="{273D186C-429C-43A6-8C20-3FAEFC7AC372}" destId="{56E3D980-8684-444E-9C11-48FF010D6FAA}" srcOrd="0" destOrd="0" parTransId="{7620BC78-0103-444A-B277-FEF410E58555}" sibTransId="{79904AB1-E96E-46AD-B20C-17211143D5B4}"/>
    <dgm:cxn modelId="{0310990A-E342-4032-AFF4-B03C19265504}" type="presOf" srcId="{00FD789E-957F-44F1-B7C5-D2534BC32EFE}" destId="{784A2DD3-FA62-4BB7-B200-2F82485F0AD3}" srcOrd="0" destOrd="0" presId="urn:microsoft.com/office/officeart/2005/8/layout/hList2"/>
    <dgm:cxn modelId="{B81C07F8-4754-408C-BB9D-A347A8641CD2}" type="presOf" srcId="{273D186C-429C-43A6-8C20-3FAEFC7AC372}" destId="{2CAA246E-146C-45D6-BCAF-512C8DBCA30F}" srcOrd="0" destOrd="0" presId="urn:microsoft.com/office/officeart/2005/8/layout/hList2"/>
    <dgm:cxn modelId="{FCA11FD3-8C69-433F-8C8C-1D8E692DD999}" srcId="{273D186C-429C-43A6-8C20-3FAEFC7AC372}" destId="{B3EF3D56-B19B-44BF-B65B-924AB6E21F0A}" srcOrd="2" destOrd="0" parTransId="{BFF56C07-5363-46F6-AE35-BB9DA89B9337}" sibTransId="{8270B07E-462F-4FC6-8746-EBBCE9BB70B4}"/>
    <dgm:cxn modelId="{B5857634-DF9B-4D5B-A9C2-5BA201E2B192}" type="presOf" srcId="{6F69C395-BAA7-4455-AAD6-4AE887357C99}" destId="{7B940712-C4CB-4DCE-8C65-385D454CD7BE}" srcOrd="0" destOrd="0" presId="urn:microsoft.com/office/officeart/2005/8/layout/hList2"/>
    <dgm:cxn modelId="{15B01962-BC79-4E7D-A87A-EBFD8356B9F5}" type="presOf" srcId="{B3EF3D56-B19B-44BF-B65B-924AB6E21F0A}" destId="{218EDBDC-670E-417D-9069-6CBCB66E67D1}" srcOrd="0" destOrd="0" presId="urn:microsoft.com/office/officeart/2005/8/layout/hList2"/>
    <dgm:cxn modelId="{C0F43CD1-9BC9-4827-AA87-C763EC4D2DD9}" srcId="{56E3D980-8684-444E-9C11-48FF010D6FAA}" destId="{6F69C395-BAA7-4455-AAD6-4AE887357C99}" srcOrd="0" destOrd="0" parTransId="{9D415542-DFF5-410E-A70A-AEFBC381AF94}" sibTransId="{981CAA3B-02AD-4D4C-B938-1A3377B65963}"/>
    <dgm:cxn modelId="{DEA3F5D3-56AF-4B59-8F18-EE6690ED554F}" type="presParOf" srcId="{2CAA246E-146C-45D6-BCAF-512C8DBCA30F}" destId="{99BCDA47-FD7E-4474-BEF0-9E499984FB02}" srcOrd="0" destOrd="0" presId="urn:microsoft.com/office/officeart/2005/8/layout/hList2"/>
    <dgm:cxn modelId="{DCEBADBA-2222-4F4F-89B0-59BAA8AAB4D5}" type="presParOf" srcId="{99BCDA47-FD7E-4474-BEF0-9E499984FB02}" destId="{4AF498C3-CDDF-4B21-BA1F-F5AEB18FFFCE}" srcOrd="0" destOrd="0" presId="urn:microsoft.com/office/officeart/2005/8/layout/hList2"/>
    <dgm:cxn modelId="{6829CBA5-43AB-4577-921F-7B070C9F242F}" type="presParOf" srcId="{99BCDA47-FD7E-4474-BEF0-9E499984FB02}" destId="{7B940712-C4CB-4DCE-8C65-385D454CD7BE}" srcOrd="1" destOrd="0" presId="urn:microsoft.com/office/officeart/2005/8/layout/hList2"/>
    <dgm:cxn modelId="{A6B36187-0248-4089-B3CD-4823F4E5458C}" type="presParOf" srcId="{99BCDA47-FD7E-4474-BEF0-9E499984FB02}" destId="{99A5DAA1-F608-4F2B-B14F-D4608994D31B}" srcOrd="2" destOrd="0" presId="urn:microsoft.com/office/officeart/2005/8/layout/hList2"/>
    <dgm:cxn modelId="{848456B8-3FF9-46AF-95BE-0C8C69437D68}" type="presParOf" srcId="{2CAA246E-146C-45D6-BCAF-512C8DBCA30F}" destId="{1DD5C364-A67A-4FAC-946D-E59CCDE26B8A}" srcOrd="1" destOrd="0" presId="urn:microsoft.com/office/officeart/2005/8/layout/hList2"/>
    <dgm:cxn modelId="{E05BD883-551F-4CF0-A483-F0B1129ABC22}" type="presParOf" srcId="{2CAA246E-146C-45D6-BCAF-512C8DBCA30F}" destId="{5AF6179E-B1BA-426F-A443-F35AFD39FD81}" srcOrd="2" destOrd="0" presId="urn:microsoft.com/office/officeart/2005/8/layout/hList2"/>
    <dgm:cxn modelId="{69F0C967-846D-4BE7-9E8B-CF4F869CF15C}" type="presParOf" srcId="{5AF6179E-B1BA-426F-A443-F35AFD39FD81}" destId="{3331617F-A068-4702-94B5-DDC6BA5AEA7F}" srcOrd="0" destOrd="0" presId="urn:microsoft.com/office/officeart/2005/8/layout/hList2"/>
    <dgm:cxn modelId="{D1EF89B8-6143-46B8-8A6C-DEE1A1859524}" type="presParOf" srcId="{5AF6179E-B1BA-426F-A443-F35AFD39FD81}" destId="{2456C47D-6AA2-45E6-AD94-547E5795D245}" srcOrd="1" destOrd="0" presId="urn:microsoft.com/office/officeart/2005/8/layout/hList2"/>
    <dgm:cxn modelId="{FB1424D3-B388-4E6D-96E6-A118E13311A1}" type="presParOf" srcId="{5AF6179E-B1BA-426F-A443-F35AFD39FD81}" destId="{784A2DD3-FA62-4BB7-B200-2F82485F0AD3}" srcOrd="2" destOrd="0" presId="urn:microsoft.com/office/officeart/2005/8/layout/hList2"/>
    <dgm:cxn modelId="{9A468013-92D9-41D0-B6F3-84158F97B390}" type="presParOf" srcId="{2CAA246E-146C-45D6-BCAF-512C8DBCA30F}" destId="{08FEC82A-B538-4E02-9944-26AAFECA15A0}" srcOrd="3" destOrd="0" presId="urn:microsoft.com/office/officeart/2005/8/layout/hList2"/>
    <dgm:cxn modelId="{5332A504-404D-48D3-BC4C-E07E7A0A4D69}" type="presParOf" srcId="{2CAA246E-146C-45D6-BCAF-512C8DBCA30F}" destId="{6FD4A03E-2810-4068-9187-1B87D2882624}" srcOrd="4" destOrd="0" presId="urn:microsoft.com/office/officeart/2005/8/layout/hList2"/>
    <dgm:cxn modelId="{5BA3E9FC-0DEE-4293-9D3D-5DB8CE874995}" type="presParOf" srcId="{6FD4A03E-2810-4068-9187-1B87D2882624}" destId="{02BEADCA-3D8D-47CA-A71E-F77977CF1C9F}" srcOrd="0" destOrd="0" presId="urn:microsoft.com/office/officeart/2005/8/layout/hList2"/>
    <dgm:cxn modelId="{AE066C10-ACF4-4D92-8C3F-BD9B06867C8A}" type="presParOf" srcId="{6FD4A03E-2810-4068-9187-1B87D2882624}" destId="{AEA50F5E-C0AB-4610-AE20-82A057D5036C}" srcOrd="1" destOrd="0" presId="urn:microsoft.com/office/officeart/2005/8/layout/hList2"/>
    <dgm:cxn modelId="{62AF4C6E-7854-43C2-A9DB-1354A3471D41}" type="presParOf" srcId="{6FD4A03E-2810-4068-9187-1B87D2882624}" destId="{218EDBDC-670E-417D-9069-6CBCB66E67D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D186C-429C-43A6-8C20-3FAEFC7AC372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E3D980-8684-444E-9C11-48FF010D6FAA}">
      <dgm:prSet phldrT="[Текст]"/>
      <dgm:spPr/>
      <dgm:t>
        <a:bodyPr/>
        <a:lstStyle/>
        <a:p>
          <a:r>
            <a:rPr lang="ru-RU" dirty="0" smtClean="0"/>
            <a:t>Финансовая грамотность</a:t>
          </a:r>
          <a:endParaRPr lang="ru-RU" dirty="0"/>
        </a:p>
      </dgm:t>
    </dgm:pt>
    <dgm:pt modelId="{7620BC78-0103-444A-B277-FEF410E58555}" type="parTrans" cxnId="{A553DFCE-15DC-4FB4-8CEB-B6DB1901D017}">
      <dgm:prSet/>
      <dgm:spPr/>
      <dgm:t>
        <a:bodyPr/>
        <a:lstStyle/>
        <a:p>
          <a:endParaRPr lang="ru-RU"/>
        </a:p>
      </dgm:t>
    </dgm:pt>
    <dgm:pt modelId="{79904AB1-E96E-46AD-B20C-17211143D5B4}" type="sibTrans" cxnId="{A553DFCE-15DC-4FB4-8CEB-B6DB1901D017}">
      <dgm:prSet/>
      <dgm:spPr/>
      <dgm:t>
        <a:bodyPr/>
        <a:lstStyle/>
        <a:p>
          <a:endParaRPr lang="ru-RU"/>
        </a:p>
      </dgm:t>
    </dgm:pt>
    <dgm:pt modelId="{FD894103-5038-417C-9EB5-2374EE961AD7}">
      <dgm:prSet phldrT="[Текст]"/>
      <dgm:spPr/>
      <dgm:t>
        <a:bodyPr/>
        <a:lstStyle/>
        <a:p>
          <a:r>
            <a:rPr lang="ru-RU" b="0" i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способность продуктивно участвовать в процессе выработки, оценки и совершенствования идей, направленных на получение инновационных и эффективных решений, и/или нового знания, и/или эффектного выражение воображения</a:t>
          </a:r>
          <a:endParaRPr lang="ru-RU" dirty="0">
            <a:solidFill>
              <a:schemeClr val="bg1"/>
            </a:solidFill>
          </a:endParaRPr>
        </a:p>
      </dgm:t>
    </dgm:pt>
    <dgm:pt modelId="{00FD789E-957F-44F1-B7C5-D2534BC32EFE}">
      <dgm:prSet phldrT="[Текст]"/>
      <dgm:spPr/>
      <dgm:t>
        <a:bodyPr/>
        <a:lstStyle/>
        <a:p>
          <a:r>
            <a:rPr lang="ru-RU" dirty="0" smtClean="0"/>
            <a:t>Креативное мышление</a:t>
          </a:r>
          <a:endParaRPr lang="ru-RU" dirty="0"/>
        </a:p>
      </dgm:t>
    </dgm:pt>
    <dgm:pt modelId="{A0DB6920-3584-438B-8C98-E948117F8876}" type="sibTrans" cxnId="{70A0406D-11AF-4B5F-81E4-DF7A9B1C0FEB}">
      <dgm:prSet/>
      <dgm:spPr/>
      <dgm:t>
        <a:bodyPr/>
        <a:lstStyle/>
        <a:p>
          <a:endParaRPr lang="ru-RU"/>
        </a:p>
      </dgm:t>
    </dgm:pt>
    <dgm:pt modelId="{7E7F4DAF-E1C6-462A-B683-10E02BC122BC}" type="parTrans" cxnId="{70A0406D-11AF-4B5F-81E4-DF7A9B1C0FEB}">
      <dgm:prSet/>
      <dgm:spPr/>
      <dgm:t>
        <a:bodyPr/>
        <a:lstStyle/>
        <a:p>
          <a:endParaRPr lang="ru-RU"/>
        </a:p>
      </dgm:t>
    </dgm:pt>
    <dgm:pt modelId="{266D29ED-9FE4-46E2-AA39-449FE78A02AA}" type="sibTrans" cxnId="{F868CAFE-B39A-4E96-A429-256EF176F792}">
      <dgm:prSet/>
      <dgm:spPr/>
      <dgm:t>
        <a:bodyPr/>
        <a:lstStyle/>
        <a:p>
          <a:endParaRPr lang="ru-RU"/>
        </a:p>
      </dgm:t>
    </dgm:pt>
    <dgm:pt modelId="{B6117C2D-ECA0-4581-A016-A00CD0330D72}" type="parTrans" cxnId="{F868CAFE-B39A-4E96-A429-256EF176F792}">
      <dgm:prSet/>
      <dgm:spPr/>
      <dgm:t>
        <a:bodyPr/>
        <a:lstStyle/>
        <a:p>
          <a:endParaRPr lang="ru-RU"/>
        </a:p>
      </dgm:t>
    </dgm:pt>
    <dgm:pt modelId="{6F69C395-BAA7-4455-AAD6-4AE887357C99}">
      <dgm:prSet phldrT="[Текст]"/>
      <dgm:spPr/>
      <dgm:t>
        <a:bodyPr/>
        <a:lstStyle/>
        <a:p>
          <a:r>
            <a:rPr lang="ru-RU" dirty="0" smtClean="0"/>
            <a:t>это знание и понимание финансовых понятий, рисков, а также навыки, мотивация и уверенное применение таких знаний для принятия эффективных решений, направленное на улучшение финансового благосостояния человека и общества, обеспечивающее участие в экономической жизни. </a:t>
          </a:r>
          <a:endParaRPr lang="ru-RU" dirty="0"/>
        </a:p>
      </dgm:t>
    </dgm:pt>
    <dgm:pt modelId="{981CAA3B-02AD-4D4C-B938-1A3377B65963}" type="sibTrans" cxnId="{C0F43CD1-9BC9-4827-AA87-C763EC4D2DD9}">
      <dgm:prSet/>
      <dgm:spPr/>
      <dgm:t>
        <a:bodyPr/>
        <a:lstStyle/>
        <a:p>
          <a:endParaRPr lang="ru-RU"/>
        </a:p>
      </dgm:t>
    </dgm:pt>
    <dgm:pt modelId="{9D415542-DFF5-410E-A70A-AEFBC381AF94}" type="parTrans" cxnId="{C0F43CD1-9BC9-4827-AA87-C763EC4D2DD9}">
      <dgm:prSet/>
      <dgm:spPr/>
      <dgm:t>
        <a:bodyPr/>
        <a:lstStyle/>
        <a:p>
          <a:endParaRPr lang="ru-RU"/>
        </a:p>
      </dgm:t>
    </dgm:pt>
    <dgm:pt modelId="{B3EF3D56-B19B-44BF-B65B-924AB6E21F0A}">
      <dgm:prSet phldrT="[Текст]"/>
      <dgm:spPr/>
      <dgm:t>
        <a:bodyPr/>
        <a:lstStyle/>
        <a:p>
          <a:r>
            <a:rPr lang="ru-RU" dirty="0" smtClean="0"/>
            <a:t>Глобальные компетенции</a:t>
          </a:r>
          <a:endParaRPr lang="ru-RU" dirty="0"/>
        </a:p>
      </dgm:t>
    </dgm:pt>
    <dgm:pt modelId="{8270B07E-462F-4FC6-8746-EBBCE9BB70B4}" type="sibTrans" cxnId="{FCA11FD3-8C69-433F-8C8C-1D8E692DD999}">
      <dgm:prSet/>
      <dgm:spPr/>
      <dgm:t>
        <a:bodyPr/>
        <a:lstStyle/>
        <a:p>
          <a:endParaRPr lang="ru-RU"/>
        </a:p>
      </dgm:t>
    </dgm:pt>
    <dgm:pt modelId="{BFF56C07-5363-46F6-AE35-BB9DA89B9337}" type="parTrans" cxnId="{FCA11FD3-8C69-433F-8C8C-1D8E692DD999}">
      <dgm:prSet/>
      <dgm:spPr/>
      <dgm:t>
        <a:bodyPr/>
        <a:lstStyle/>
        <a:p>
          <a:endParaRPr lang="ru-RU"/>
        </a:p>
      </dgm:t>
    </dgm:pt>
    <dgm:pt modelId="{A59C9A21-5A24-48F0-B71A-AAAE1F6ED54A}">
      <dgm:prSet phldrT="[Текст]"/>
      <dgm:spPr/>
      <dgm:t>
        <a:bodyPr/>
        <a:lstStyle/>
        <a:p>
          <a:r>
            <a:rPr lang="ru-RU" b="0" i="0" dirty="0" smtClean="0"/>
            <a:t>эффективно действовать индивидуально или в группе в различных ситуациях: заинтересованность и осведомленность о глобальных тенденциях развития; управление поведением; открытость новому; эмоциональное восприятие нового.</a:t>
          </a:r>
          <a:endParaRPr lang="ru-RU" dirty="0"/>
        </a:p>
      </dgm:t>
    </dgm:pt>
    <dgm:pt modelId="{82A2C2AB-FE19-499C-96CF-8D8F2EB91F70}" type="sibTrans" cxnId="{20B3F3CD-9721-4A68-89C9-8E3D96E1E1A2}">
      <dgm:prSet/>
      <dgm:spPr/>
      <dgm:t>
        <a:bodyPr/>
        <a:lstStyle/>
        <a:p>
          <a:endParaRPr lang="ru-RU"/>
        </a:p>
      </dgm:t>
    </dgm:pt>
    <dgm:pt modelId="{4FFD178A-9298-4EE9-A06E-FB7FB62119F5}" type="parTrans" cxnId="{20B3F3CD-9721-4A68-89C9-8E3D96E1E1A2}">
      <dgm:prSet/>
      <dgm:spPr/>
      <dgm:t>
        <a:bodyPr/>
        <a:lstStyle/>
        <a:p>
          <a:endParaRPr lang="ru-RU"/>
        </a:p>
      </dgm:t>
    </dgm:pt>
    <dgm:pt modelId="{2CAA246E-146C-45D6-BCAF-512C8DBCA30F}" type="pres">
      <dgm:prSet presAssocID="{273D186C-429C-43A6-8C20-3FAEFC7AC37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BCDA47-FD7E-4474-BEF0-9E499984FB02}" type="pres">
      <dgm:prSet presAssocID="{56E3D980-8684-444E-9C11-48FF010D6FAA}" presName="compositeNode" presStyleCnt="0">
        <dgm:presLayoutVars>
          <dgm:bulletEnabled val="1"/>
        </dgm:presLayoutVars>
      </dgm:prSet>
      <dgm:spPr/>
    </dgm:pt>
    <dgm:pt modelId="{4AF498C3-CDDF-4B21-BA1F-F5AEB18FFFCE}" type="pres">
      <dgm:prSet presAssocID="{56E3D980-8684-444E-9C11-48FF010D6FAA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7B940712-C4CB-4DCE-8C65-385D454CD7BE}" type="pres">
      <dgm:prSet presAssocID="{56E3D980-8684-444E-9C11-48FF010D6FA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5DAA1-F608-4F2B-B14F-D4608994D31B}" type="pres">
      <dgm:prSet presAssocID="{56E3D980-8684-444E-9C11-48FF010D6FA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5C364-A67A-4FAC-946D-E59CCDE26B8A}" type="pres">
      <dgm:prSet presAssocID="{79904AB1-E96E-46AD-B20C-17211143D5B4}" presName="sibTrans" presStyleCnt="0"/>
      <dgm:spPr/>
    </dgm:pt>
    <dgm:pt modelId="{5AF6179E-B1BA-426F-A443-F35AFD39FD81}" type="pres">
      <dgm:prSet presAssocID="{00FD789E-957F-44F1-B7C5-D2534BC32EFE}" presName="compositeNode" presStyleCnt="0">
        <dgm:presLayoutVars>
          <dgm:bulletEnabled val="1"/>
        </dgm:presLayoutVars>
      </dgm:prSet>
      <dgm:spPr/>
    </dgm:pt>
    <dgm:pt modelId="{3331617F-A068-4702-94B5-DDC6BA5AEA7F}" type="pres">
      <dgm:prSet presAssocID="{00FD789E-957F-44F1-B7C5-D2534BC32EFE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2456C47D-6AA2-45E6-AD94-547E5795D245}" type="pres">
      <dgm:prSet presAssocID="{00FD789E-957F-44F1-B7C5-D2534BC32EF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A2DD3-FA62-4BB7-B200-2F82485F0AD3}" type="pres">
      <dgm:prSet presAssocID="{00FD789E-957F-44F1-B7C5-D2534BC32EF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EC82A-B538-4E02-9944-26AAFECA15A0}" type="pres">
      <dgm:prSet presAssocID="{A0DB6920-3584-438B-8C98-E948117F8876}" presName="sibTrans" presStyleCnt="0"/>
      <dgm:spPr/>
    </dgm:pt>
    <dgm:pt modelId="{6FD4A03E-2810-4068-9187-1B87D2882624}" type="pres">
      <dgm:prSet presAssocID="{B3EF3D56-B19B-44BF-B65B-924AB6E21F0A}" presName="compositeNode" presStyleCnt="0">
        <dgm:presLayoutVars>
          <dgm:bulletEnabled val="1"/>
        </dgm:presLayoutVars>
      </dgm:prSet>
      <dgm:spPr/>
    </dgm:pt>
    <dgm:pt modelId="{02BEADCA-3D8D-47CA-A71E-F77977CF1C9F}" type="pres">
      <dgm:prSet presAssocID="{B3EF3D56-B19B-44BF-B65B-924AB6E21F0A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AEA50F5E-C0AB-4610-AE20-82A057D5036C}" type="pres">
      <dgm:prSet presAssocID="{B3EF3D56-B19B-44BF-B65B-924AB6E21F0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EDBDC-670E-417D-9069-6CBCB66E67D1}" type="pres">
      <dgm:prSet presAssocID="{B3EF3D56-B19B-44BF-B65B-924AB6E21F0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F43CD1-9BC9-4827-AA87-C763EC4D2DD9}" srcId="{56E3D980-8684-444E-9C11-48FF010D6FAA}" destId="{6F69C395-BAA7-4455-AAD6-4AE887357C99}" srcOrd="0" destOrd="0" parTransId="{9D415542-DFF5-410E-A70A-AEFBC381AF94}" sibTransId="{981CAA3B-02AD-4D4C-B938-1A3377B65963}"/>
    <dgm:cxn modelId="{F868CAFE-B39A-4E96-A429-256EF176F792}" srcId="{00FD789E-957F-44F1-B7C5-D2534BC32EFE}" destId="{FD894103-5038-417C-9EB5-2374EE961AD7}" srcOrd="0" destOrd="0" parTransId="{B6117C2D-ECA0-4581-A016-A00CD0330D72}" sibTransId="{266D29ED-9FE4-46E2-AA39-449FE78A02AA}"/>
    <dgm:cxn modelId="{BFAB8CE2-6E25-45F9-9421-3A6D584F6364}" type="presOf" srcId="{6F69C395-BAA7-4455-AAD6-4AE887357C99}" destId="{7B940712-C4CB-4DCE-8C65-385D454CD7BE}" srcOrd="0" destOrd="0" presId="urn:microsoft.com/office/officeart/2005/8/layout/hList2"/>
    <dgm:cxn modelId="{20B3F3CD-9721-4A68-89C9-8E3D96E1E1A2}" srcId="{B3EF3D56-B19B-44BF-B65B-924AB6E21F0A}" destId="{A59C9A21-5A24-48F0-B71A-AAAE1F6ED54A}" srcOrd="0" destOrd="0" parTransId="{4FFD178A-9298-4EE9-A06E-FB7FB62119F5}" sibTransId="{82A2C2AB-FE19-499C-96CF-8D8F2EB91F70}"/>
    <dgm:cxn modelId="{0BAAD9EE-5C0E-4644-8744-EB8B2411E427}" type="presOf" srcId="{B3EF3D56-B19B-44BF-B65B-924AB6E21F0A}" destId="{218EDBDC-670E-417D-9069-6CBCB66E67D1}" srcOrd="0" destOrd="0" presId="urn:microsoft.com/office/officeart/2005/8/layout/hList2"/>
    <dgm:cxn modelId="{AD229D46-614F-4976-86E2-11761B6D16BD}" type="presOf" srcId="{56E3D980-8684-444E-9C11-48FF010D6FAA}" destId="{99A5DAA1-F608-4F2B-B14F-D4608994D31B}" srcOrd="0" destOrd="0" presId="urn:microsoft.com/office/officeart/2005/8/layout/hList2"/>
    <dgm:cxn modelId="{A553DFCE-15DC-4FB4-8CEB-B6DB1901D017}" srcId="{273D186C-429C-43A6-8C20-3FAEFC7AC372}" destId="{56E3D980-8684-444E-9C11-48FF010D6FAA}" srcOrd="0" destOrd="0" parTransId="{7620BC78-0103-444A-B277-FEF410E58555}" sibTransId="{79904AB1-E96E-46AD-B20C-17211143D5B4}"/>
    <dgm:cxn modelId="{FCA11FD3-8C69-433F-8C8C-1D8E692DD999}" srcId="{273D186C-429C-43A6-8C20-3FAEFC7AC372}" destId="{B3EF3D56-B19B-44BF-B65B-924AB6E21F0A}" srcOrd="2" destOrd="0" parTransId="{BFF56C07-5363-46F6-AE35-BB9DA89B9337}" sibTransId="{8270B07E-462F-4FC6-8746-EBBCE9BB70B4}"/>
    <dgm:cxn modelId="{C34610B0-354D-45BE-B00E-7BD1C20FFD13}" type="presOf" srcId="{273D186C-429C-43A6-8C20-3FAEFC7AC372}" destId="{2CAA246E-146C-45D6-BCAF-512C8DBCA30F}" srcOrd="0" destOrd="0" presId="urn:microsoft.com/office/officeart/2005/8/layout/hList2"/>
    <dgm:cxn modelId="{70A0406D-11AF-4B5F-81E4-DF7A9B1C0FEB}" srcId="{273D186C-429C-43A6-8C20-3FAEFC7AC372}" destId="{00FD789E-957F-44F1-B7C5-D2534BC32EFE}" srcOrd="1" destOrd="0" parTransId="{7E7F4DAF-E1C6-462A-B683-10E02BC122BC}" sibTransId="{A0DB6920-3584-438B-8C98-E948117F8876}"/>
    <dgm:cxn modelId="{453C338C-897B-48FA-9AE4-4DA9C56288E2}" type="presOf" srcId="{FD894103-5038-417C-9EB5-2374EE961AD7}" destId="{2456C47D-6AA2-45E6-AD94-547E5795D245}" srcOrd="0" destOrd="0" presId="urn:microsoft.com/office/officeart/2005/8/layout/hList2"/>
    <dgm:cxn modelId="{F8613DF6-3571-4197-88D2-854F8A1E3084}" type="presOf" srcId="{00FD789E-957F-44F1-B7C5-D2534BC32EFE}" destId="{784A2DD3-FA62-4BB7-B200-2F82485F0AD3}" srcOrd="0" destOrd="0" presId="urn:microsoft.com/office/officeart/2005/8/layout/hList2"/>
    <dgm:cxn modelId="{F3BD15BE-3E7D-4B2B-859F-C20362E06763}" type="presOf" srcId="{A59C9A21-5A24-48F0-B71A-AAAE1F6ED54A}" destId="{AEA50F5E-C0AB-4610-AE20-82A057D5036C}" srcOrd="0" destOrd="0" presId="urn:microsoft.com/office/officeart/2005/8/layout/hList2"/>
    <dgm:cxn modelId="{F50FF41F-0923-4034-93F0-CF974715AD9E}" type="presParOf" srcId="{2CAA246E-146C-45D6-BCAF-512C8DBCA30F}" destId="{99BCDA47-FD7E-4474-BEF0-9E499984FB02}" srcOrd="0" destOrd="0" presId="urn:microsoft.com/office/officeart/2005/8/layout/hList2"/>
    <dgm:cxn modelId="{35274C13-5274-4942-972A-A94A0C42CD54}" type="presParOf" srcId="{99BCDA47-FD7E-4474-BEF0-9E499984FB02}" destId="{4AF498C3-CDDF-4B21-BA1F-F5AEB18FFFCE}" srcOrd="0" destOrd="0" presId="urn:microsoft.com/office/officeart/2005/8/layout/hList2"/>
    <dgm:cxn modelId="{FEFB36AA-FCDC-4FA1-B97E-7DB6CCFC3A0E}" type="presParOf" srcId="{99BCDA47-FD7E-4474-BEF0-9E499984FB02}" destId="{7B940712-C4CB-4DCE-8C65-385D454CD7BE}" srcOrd="1" destOrd="0" presId="urn:microsoft.com/office/officeart/2005/8/layout/hList2"/>
    <dgm:cxn modelId="{4B40AED4-AC10-4688-8B68-6E1615E42A38}" type="presParOf" srcId="{99BCDA47-FD7E-4474-BEF0-9E499984FB02}" destId="{99A5DAA1-F608-4F2B-B14F-D4608994D31B}" srcOrd="2" destOrd="0" presId="urn:microsoft.com/office/officeart/2005/8/layout/hList2"/>
    <dgm:cxn modelId="{629A5C58-BE2B-4208-85BC-0229CE44E9F3}" type="presParOf" srcId="{2CAA246E-146C-45D6-BCAF-512C8DBCA30F}" destId="{1DD5C364-A67A-4FAC-946D-E59CCDE26B8A}" srcOrd="1" destOrd="0" presId="urn:microsoft.com/office/officeart/2005/8/layout/hList2"/>
    <dgm:cxn modelId="{1FC59928-B3EF-4871-A4E7-119C9501C992}" type="presParOf" srcId="{2CAA246E-146C-45D6-BCAF-512C8DBCA30F}" destId="{5AF6179E-B1BA-426F-A443-F35AFD39FD81}" srcOrd="2" destOrd="0" presId="urn:microsoft.com/office/officeart/2005/8/layout/hList2"/>
    <dgm:cxn modelId="{5A5022DB-E10D-406A-BDF1-B0ED153EB1F8}" type="presParOf" srcId="{5AF6179E-B1BA-426F-A443-F35AFD39FD81}" destId="{3331617F-A068-4702-94B5-DDC6BA5AEA7F}" srcOrd="0" destOrd="0" presId="urn:microsoft.com/office/officeart/2005/8/layout/hList2"/>
    <dgm:cxn modelId="{E8A2C5C3-E0CB-4B13-8FB5-3634983C59B0}" type="presParOf" srcId="{5AF6179E-B1BA-426F-A443-F35AFD39FD81}" destId="{2456C47D-6AA2-45E6-AD94-547E5795D245}" srcOrd="1" destOrd="0" presId="urn:microsoft.com/office/officeart/2005/8/layout/hList2"/>
    <dgm:cxn modelId="{73153B31-A7EE-4031-B0A9-613D925C247A}" type="presParOf" srcId="{5AF6179E-B1BA-426F-A443-F35AFD39FD81}" destId="{784A2DD3-FA62-4BB7-B200-2F82485F0AD3}" srcOrd="2" destOrd="0" presId="urn:microsoft.com/office/officeart/2005/8/layout/hList2"/>
    <dgm:cxn modelId="{245DB780-705E-4934-841B-54FC45117B39}" type="presParOf" srcId="{2CAA246E-146C-45D6-BCAF-512C8DBCA30F}" destId="{08FEC82A-B538-4E02-9944-26AAFECA15A0}" srcOrd="3" destOrd="0" presId="urn:microsoft.com/office/officeart/2005/8/layout/hList2"/>
    <dgm:cxn modelId="{88C47F8D-5910-4BB6-9AD8-A7D632601489}" type="presParOf" srcId="{2CAA246E-146C-45D6-BCAF-512C8DBCA30F}" destId="{6FD4A03E-2810-4068-9187-1B87D2882624}" srcOrd="4" destOrd="0" presId="urn:microsoft.com/office/officeart/2005/8/layout/hList2"/>
    <dgm:cxn modelId="{AE7AF9DF-F46A-4AAF-AB71-09CCB1C086C4}" type="presParOf" srcId="{6FD4A03E-2810-4068-9187-1B87D2882624}" destId="{02BEADCA-3D8D-47CA-A71E-F77977CF1C9F}" srcOrd="0" destOrd="0" presId="urn:microsoft.com/office/officeart/2005/8/layout/hList2"/>
    <dgm:cxn modelId="{CCFFB10A-DF97-463A-81A5-4DB30A3CF173}" type="presParOf" srcId="{6FD4A03E-2810-4068-9187-1B87D2882624}" destId="{AEA50F5E-C0AB-4610-AE20-82A057D5036C}" srcOrd="1" destOrd="0" presId="urn:microsoft.com/office/officeart/2005/8/layout/hList2"/>
    <dgm:cxn modelId="{42FB314C-C0CD-41C6-8549-2B3C1950D1A2}" type="presParOf" srcId="{6FD4A03E-2810-4068-9187-1B87D2882624}" destId="{218EDBDC-670E-417D-9069-6CBCB66E67D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2B0A-A8D3-44C6-AE3B-2396474AD43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A4599-4876-4D4E-8F13-E14D18AF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2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uchebnik.ru/material/laboratoriya-funktsionalnoy-gramotnosti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57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2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Следующая составляющая функциональной грамотности – креативное мышление.  </a:t>
            </a:r>
          </a:p>
          <a:p>
            <a:r>
              <a:rPr lang="ru-RU" dirty="0" smtClean="0"/>
              <a:t>Письменное самовыражение требует от учащихся продемонстрировать воображение и уважение к правилам и условностям, которые делают создаваемые тексты понятными различным аудиториям. В заданиях используются различные модели.</a:t>
            </a:r>
            <a:r>
              <a:rPr lang="ru-RU" baseline="0" dirty="0" smtClean="0"/>
              <a:t> И это напрямую связано с </a:t>
            </a:r>
            <a:r>
              <a:rPr lang="ru-RU" baseline="0" dirty="0" err="1" smtClean="0"/>
              <a:t>сформированностью</a:t>
            </a:r>
            <a:r>
              <a:rPr lang="ru-RU" baseline="0" dirty="0" smtClean="0"/>
              <a:t> таких</a:t>
            </a:r>
            <a:endParaRPr lang="ru-RU" dirty="0" smtClean="0"/>
          </a:p>
          <a:p>
            <a:r>
              <a:rPr lang="ru-RU" baseline="0" dirty="0" smtClean="0"/>
              <a:t>метапредметных результатов, как общение (коммуникативные УУД) и работа с информацией (познавательные УУД)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05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Креативное мышление в области точных наук может проявлять себя разными способами: − в виде замысла новой идеи, привносящей вклад в научное знание; − в виде замысла эксперимента для проверки гипотезы; − в виде развития научной идеи, − в виде изобретения, имеющего прикладную ценность; − в виде планирования новых областей применения научной или инженерной деятельности.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28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Несмотря на значительное пересечение с естественно-научными умениями и навыками, креативное мышление в области точных наук больше сфокусировано (1) на процессе выдвижения новых идей, а не на применении уже известных знаний; (2) на оригинальности предлагаемых подходов и решений (при условии, что ответы имеют смысл и ценность); (3) на открытых проблемах, допускающих альтернативные решения и потому требующих серии приближений и уточнений; (4) на способах и процессе получения решения, а не ответе. А следовательно, мы говорим о сформированности метапредметных результатов</a:t>
            </a:r>
            <a:r>
              <a:rPr lang="ru-RU" baseline="0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69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Визуальное самовыражение предполагает, что учащиеся исследуют, экспериментируют и излагают различные идеи с помощью различных изобразительно-выразительных средств. В заданиях используются различные модели: (1) выдвижение идей для своих проектов, основываясь на заданном сценарии и исходных установках (например, на тех деталях, которые должны быть включены в проект, или тех инструментах или способах, которые необходимо использовать); (2) оценка креативности собственных или чужих идей с позиций их ясности, привлекательности или новизны; (3) совершенствование изображений в соответствии с данными инструкциями или дополнительной информацией. И здесь,</a:t>
            </a:r>
            <a:r>
              <a:rPr lang="ru-RU" baseline="0" dirty="0" smtClean="0"/>
              <a:t> обратите внимание на предметные результаты из предметных областей «Искусство» и «Родной язык и родная литература»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70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Обратимся к наглядному примеру.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53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Каждая из трех основных компетенций, составляющих ЕНГ, включает в себя набор конкретных умений, Мы остановились только на одной компетенции и соотнесли ее с </a:t>
            </a:r>
            <a:r>
              <a:rPr lang="ru-RU" baseline="0" dirty="0" err="1" smtClean="0"/>
              <a:t>метапредметным</a:t>
            </a:r>
            <a:r>
              <a:rPr lang="ru-RU" baseline="0" dirty="0" smtClean="0"/>
              <a:t> результатом «формирование исследовательских действий».</a:t>
            </a:r>
          </a:p>
          <a:p>
            <a:r>
              <a:rPr lang="ru-RU" dirty="0" smtClean="0"/>
              <a:t>Осуществления целенаправленного и систематического формирования естественно-научной грамотности происходит в процессе изучения естественно-научных предметов в 5-9 классах.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95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13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Задания 26. Использование научных методов для изучения биологических объектов, явлений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21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Источник: </a:t>
            </a:r>
            <a:r>
              <a:rPr lang="ru-RU" dirty="0" smtClean="0">
                <a:hlinkClick r:id="rId3"/>
              </a:rPr>
              <a:t>https://rosuchebnik.ru/material/laboratoriya-funktsionalnoy-gramotnosti/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Функциональная грамотность, как говорит Ковалева Галина Сергеевна, – это не новые знания или новые грамотности!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Функциональная грамотность – способность использовать знания, умения, способы в действии при решении широкого круга задач,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обнаруживает себя за пределами учебных ситуаций,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задачах, не похожих на те, где эти знания, умения, способы приобретались.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65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Определению глобальной компетентности в международном исследовании качества образования PISA соответствуют четыре направления формирования и оценки «глобальных компетенций»: 1. Изучение вопросов местного, глобального и межкультурного значения; 2. Понимание и оценка точки зрения и мировоззрения других; 3. Участие в открытом, адекватном и эффективном межкультурном взаимодействии; 4. Содействие коллективному благополучию и устойчивому развитию. Каждое из направлений охватывает определенный «набор» знаний, когнитивных умений, социальных отношений. К базовым компонентам «глобальной компетентности» принадлежат знания о глобальном мире и других культурах, умения осознать происходящие в мире процессы, строить отношения с другими людьми на основе уважения к представителям иных культур. В основе ценностной составляющей лежит уважение человеческого достоинства и признание разнообразия мира, ценностей устойчивого развития. </a:t>
            </a:r>
          </a:p>
          <a:p>
            <a:endParaRPr lang="ru-RU" dirty="0" smtClean="0"/>
          </a:p>
          <a:p>
            <a:r>
              <a:rPr lang="ru-RU" dirty="0" smtClean="0"/>
              <a:t>Нормативной базой формирования глобальной компетентности выступают также требования ФГОС ООО к личностным результатам освоения образовательной программы, к программе формирования универсальных учебных действий у обучающихся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43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 коммуникативных результатов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7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Требования к предметным результатам освоения образовательной программы основного общего образования (учебные дисциплины «обществознание», «география», иностранные языки, «история», «биология», «химия») и характеристики «глобальных компетенций» в международном исследовании PISA зачастую совпадают текстуально. Например, один из предметных результатов по предмету «обществознание» сформулирован так: «приобретение опыта осуществления совместной деятельности, включая взаимодействие с людьми другой культуры, национальной и религиозной принадлежности на основе национальных ценностей современного российского общества: гуманистических и демократических ценностей, идей мира и взаимопонимания между народами, людьми разных культур; осознание ценности культуры и традиций народов России». [2. C. 97-98]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1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Изучение иностранных языков направлено в том числе и на приобретение опыта «достигать взаимопонимания в процессе устного и письменного общения с носителями иностранного языка, людьми другой культуры, национальной и религиозной принадлежности на основе национальных ценностей современного российского общества: гуманистических и демократических ценностей, идей мира и взаимопонимания между народами, людьми разных культур».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10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задание из учебника русского языка для 5 класса. В одном упражнении мы можем с вами увидеть формирование читательской грамотности (нахождение</a:t>
            </a:r>
            <a:r>
              <a:rPr lang="ru-RU" baseline="0" dirty="0" smtClean="0"/>
              <a:t> информации в несплошных текстах) и глобальных компетенций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51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Независимо от того в каком конкретно направлении функциональной грамотности эта деятельность ни осуществлялась, ее содержание прежде всего будет включать обращение к ситуационному (контекстному) материалу, содержащему проблемы, требующие решения. Этот ситуационный (контекстный) материал и будет задавать специфический для функциональной грамотности вектор разворачивания познавательной деятельности — от обнаружения проблемы, проявившейся в той или иной ситуации, и запросу на ее решение к необходимым для ее решения знаниям и умениям. Именно ситуативность заданий адресует учащихся к конкретным практическим решениям и действиям в определенных ситуациях, в том числе и в своей собственной жизненной практике.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6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знаем, что в состав функциональной грамотности входят: читательская грамотность, которая является базовой для всех остальных. Математическая,</a:t>
            </a:r>
            <a:r>
              <a:rPr lang="ru-RU" baseline="0" dirty="0" smtClean="0"/>
              <a:t> естественно-научная грамотность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8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Финансовая грамотность,</a:t>
            </a:r>
            <a:r>
              <a:rPr lang="ru-RU" baseline="0" dirty="0" smtClean="0"/>
              <a:t> а также креативное мышление и глобальные компетенции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47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0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мы понимаем, что читательская грамотность становится составной частью</a:t>
            </a:r>
            <a:r>
              <a:rPr lang="ru-RU" baseline="0" dirty="0" smtClean="0"/>
              <a:t> предметных результатов. Например, история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0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Обратимся к предметным результатам по географии.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2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Так, например, задание 3 проверяет умение работать с текстовыми историческими источниками. В задании требуется провести атрибуцию исторического источника и проявить знание контекстной информации.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CEB7D-7FF0-4E04-ADED-6ED6E94782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4 направлено на работу с текстом, в котором представлено описание одного из гидрографических объектов России (реки, моря, озера), 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картой. Задание содержит два подпункта. Первая часть задания проверяет умение использовать текст в качестве источника географической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информации, а также знание географической терминологии и умение ее использовать для решения учебных задач. Ответом является заполненная на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основе текста таблица, отражающая основные гидрографические характеристики данного объекта. Во второй части задания необходимо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выбрать из текста названия всех упомянутых в нем объектов в соответствии с заданием и подписать их на карте.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2BB5-5EDC-4242-B60C-1311871425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0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4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3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7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9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7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5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5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5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10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4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0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DC7AD-5565-48C0-92D0-1855D141E699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1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gdiro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18579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Формирование функциональной грамотности обучающихся как условие повышения качества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5023" y="5311588"/>
            <a:ext cx="9144000" cy="1089212"/>
          </a:xfrm>
        </p:spPr>
        <p:txBody>
          <a:bodyPr>
            <a:normAutofit/>
          </a:bodyPr>
          <a:lstStyle/>
          <a:p>
            <a:r>
              <a:rPr lang="ru-RU" b="1" dirty="0" smtClean="0"/>
              <a:t>Киселева Наталья Витальевна</a:t>
            </a:r>
            <a:r>
              <a:rPr lang="ru-RU" dirty="0" smtClean="0"/>
              <a:t>, кандидат культурологии,</a:t>
            </a:r>
          </a:p>
          <a:p>
            <a:r>
              <a:rPr lang="ru-RU" dirty="0" smtClean="0"/>
              <a:t>доцент кафедры общего образования ГАУ ДПО ЯО ИРО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4492" t="13942" r="13047" b="13940"/>
          <a:stretch/>
        </p:blipFill>
        <p:spPr>
          <a:xfrm>
            <a:off x="1071563" y="1128713"/>
            <a:ext cx="7615237" cy="4943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9633" y="3201574"/>
            <a:ext cx="223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ОГЭ. История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Креативное мышление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Творческое самовыражение</a:t>
            </a:r>
          </a:p>
          <a:p>
            <a:pPr marL="514350" indent="-514350">
              <a:buAutoNum type="arabicParenBoth"/>
            </a:pPr>
            <a:r>
              <a:rPr lang="ru-RU" sz="2000" dirty="0" smtClean="0"/>
              <a:t>создание </a:t>
            </a:r>
            <a:r>
              <a:rPr lang="ru-RU" sz="2000" dirty="0"/>
              <a:t>свободных высказываний и текстов (с указанными ограничениями по объёму); </a:t>
            </a:r>
            <a:endParaRPr lang="ru-RU" sz="2000" dirty="0" smtClean="0"/>
          </a:p>
          <a:p>
            <a:pPr marL="514350" indent="-514350">
              <a:buAutoNum type="arabicParenBoth"/>
            </a:pPr>
            <a:r>
              <a:rPr lang="ru-RU" sz="2000" dirty="0" smtClean="0"/>
              <a:t>выдвижение </a:t>
            </a:r>
            <a:r>
              <a:rPr lang="ru-RU" sz="2000" dirty="0"/>
              <a:t>идей для создания текстов на основе рассмотрения различных стимулов, таких как рисованные мультфильмы без заголовков, фантастические иллюстрации, или ряд абстрактных картинок;</a:t>
            </a:r>
            <a:endParaRPr lang="ru-RU" sz="2000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Метапредметный </a:t>
            </a:r>
            <a:r>
              <a:rPr lang="ru-RU" dirty="0" smtClean="0">
                <a:solidFill>
                  <a:srgbClr val="002060"/>
                </a:solidFill>
              </a:rPr>
              <a:t>результат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Общение (43.2.1</a:t>
            </a:r>
            <a:r>
              <a:rPr lang="ru-RU" sz="2000" b="1" dirty="0" smtClean="0"/>
              <a:t>): </a:t>
            </a:r>
          </a:p>
          <a:p>
            <a:r>
              <a:rPr lang="ru-RU" sz="2000" dirty="0" smtClean="0"/>
              <a:t>выражать </a:t>
            </a:r>
            <a:r>
              <a:rPr lang="ru-RU" sz="2000" dirty="0"/>
              <a:t>себя (свою точку зрения) в устных и письменных текстах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b="1" dirty="0" smtClean="0"/>
              <a:t>Работа с информацией (43.1.3)</a:t>
            </a:r>
          </a:p>
          <a:p>
            <a:r>
              <a:rPr lang="ru-RU" sz="2000" dirty="0"/>
              <a:t>самостоятельно выбирать оптимальную форму представления информации и иллюстрировать решаемые задачи несложными схемами, диаграммами, иной графикой и их комбинациями;</a:t>
            </a:r>
          </a:p>
        </p:txBody>
      </p:sp>
    </p:spTree>
    <p:extLst>
      <p:ext uri="{BB962C8B-B14F-4D97-AF65-F5344CB8AC3E}">
        <p14:creationId xmlns:p14="http://schemas.microsoft.com/office/powerpoint/2010/main" val="2601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Креативное мышление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b="1" dirty="0"/>
              <a:t>Креативное мышление в области точных </a:t>
            </a:r>
            <a:r>
              <a:rPr lang="ru-RU" sz="2600" b="1" dirty="0" smtClean="0"/>
              <a:t>наук:</a:t>
            </a:r>
          </a:p>
          <a:p>
            <a:pPr marL="0" indent="0">
              <a:buNone/>
            </a:pPr>
            <a:r>
              <a:rPr lang="ru-RU" sz="2600" dirty="0"/>
              <a:t>− в виде замысла новой идеи, привносящей вклад в научное знание;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− </a:t>
            </a:r>
            <a:r>
              <a:rPr lang="ru-RU" sz="2600" dirty="0"/>
              <a:t>в виде замысла эксперимента для проверки гипотезы;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− </a:t>
            </a:r>
            <a:r>
              <a:rPr lang="ru-RU" sz="2600" dirty="0"/>
              <a:t>в виде развития научной идеи,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− </a:t>
            </a:r>
            <a:r>
              <a:rPr lang="ru-RU" sz="2600" dirty="0"/>
              <a:t>в виде изобретения, имеющего прикладную ценность;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− </a:t>
            </a:r>
            <a:r>
              <a:rPr lang="ru-RU" sz="2600" dirty="0"/>
              <a:t>в виде планирования новых областей применения научной или инженерной деятельности.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Предметный результат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786438" cy="4352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dirty="0" smtClean="0"/>
              <a:t>Физика: </a:t>
            </a:r>
            <a:r>
              <a:rPr lang="ru-RU" sz="1900" dirty="0" smtClean="0"/>
              <a:t>12</a:t>
            </a:r>
            <a:r>
              <a:rPr lang="ru-RU" sz="1900" dirty="0"/>
              <a:t>) умение проводить учебное исследование под руководством учителя, в том числе понимать задачи исследования, применять методы исследования, соответствующие поставленной цели, осуществлять в соответствии с планом собственную деятельность и совместную деятельность в группе, следить за выполнением плана действий и корректировать </a:t>
            </a:r>
            <a:r>
              <a:rPr lang="ru-RU" sz="1900" dirty="0" smtClean="0"/>
              <a:t>его.</a:t>
            </a:r>
          </a:p>
          <a:p>
            <a:pPr marL="0" indent="0">
              <a:buNone/>
            </a:pPr>
            <a:r>
              <a:rPr lang="ru-RU" sz="1900" b="1" dirty="0" smtClean="0"/>
              <a:t>Биология: </a:t>
            </a:r>
            <a:r>
              <a:rPr lang="ru-RU" sz="1900" dirty="0" smtClean="0"/>
              <a:t>15</a:t>
            </a:r>
            <a:r>
              <a:rPr lang="ru-RU" sz="1900" dirty="0"/>
              <a:t>) умение планировать под руководством наставника и проводить учебное исследование или проектную работу в области биологии; с учетом намеченной цели формулировать проблему, гипотезу, ставить задачи, выбирать адекватные методы для их решения, формулировать выводы; публично представлять полученные </a:t>
            </a:r>
            <a:r>
              <a:rPr lang="ru-RU" sz="1900" dirty="0" smtClean="0"/>
              <a:t>результаты.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5184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Креативное мышление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b="1" dirty="0"/>
              <a:t>Креативное мышление в области точных наук:</a:t>
            </a:r>
          </a:p>
          <a:p>
            <a:pPr marL="0" indent="0">
              <a:buNone/>
            </a:pPr>
            <a:r>
              <a:rPr lang="ru-RU" sz="2600" dirty="0"/>
              <a:t>− в виде замысла новой идеи, привносящей вклад в научное знание; </a:t>
            </a:r>
          </a:p>
          <a:p>
            <a:pPr marL="0" indent="0">
              <a:buNone/>
            </a:pPr>
            <a:r>
              <a:rPr lang="ru-RU" sz="2600" dirty="0"/>
              <a:t>− в виде замысла эксперимента для проверки гипотезы; </a:t>
            </a:r>
          </a:p>
          <a:p>
            <a:pPr marL="0" indent="0">
              <a:buNone/>
            </a:pPr>
            <a:r>
              <a:rPr lang="ru-RU" sz="2600" dirty="0"/>
              <a:t>− в виде развития научной идеи, </a:t>
            </a:r>
          </a:p>
          <a:p>
            <a:pPr marL="0" indent="0">
              <a:buNone/>
            </a:pPr>
            <a:r>
              <a:rPr lang="ru-RU" sz="2600" dirty="0"/>
              <a:t>− в виде изобретения, имеющего прикладную ценность; </a:t>
            </a:r>
          </a:p>
          <a:p>
            <a:pPr marL="0" indent="0">
              <a:buNone/>
            </a:pPr>
            <a:r>
              <a:rPr lang="ru-RU" sz="2600" dirty="0"/>
              <a:t>− в виде планирования новых областей применения научной или инженерной деятельности.</a:t>
            </a:r>
            <a:endParaRPr lang="ru-RU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Метапредметный результат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Базовые исследовательские действия (43.1.2.)</a:t>
            </a:r>
          </a:p>
          <a:p>
            <a:r>
              <a:rPr lang="ru-RU" sz="2000" dirty="0"/>
              <a:t>формировать гипотезу об истинности собственных суждений и суждений других, аргументировать свою позицию, мнение; </a:t>
            </a:r>
            <a:endParaRPr lang="ru-RU" sz="2000" dirty="0" smtClean="0"/>
          </a:p>
          <a:p>
            <a:r>
              <a:rPr lang="ru-RU" sz="2000" dirty="0" smtClean="0"/>
              <a:t>проводить </a:t>
            </a:r>
            <a:r>
              <a:rPr lang="ru-RU" sz="2000" dirty="0"/>
              <a:t>по самостоятельно составленному плану опыт, несложный эксперимент, небольшое исследование по установлению особенностей объекта изучения, причинно-следственных связей и зависимостей объектов между собой;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Креативное </a:t>
            </a:r>
            <a:r>
              <a:rPr lang="ru-RU" dirty="0" smtClean="0">
                <a:solidFill>
                  <a:srgbClr val="C00000"/>
                </a:solidFill>
              </a:rPr>
              <a:t>мышление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Визуальное </a:t>
            </a:r>
            <a:r>
              <a:rPr lang="ru-RU" b="1" dirty="0" smtClean="0"/>
              <a:t>самовыражение</a:t>
            </a:r>
          </a:p>
          <a:p>
            <a:pPr marL="0" indent="363538">
              <a:buNone/>
            </a:pPr>
            <a:r>
              <a:rPr lang="ru-RU" dirty="0"/>
              <a:t>(1) выдвижение идей для своих проектов, основываясь на заданном сценарии и исходных установках (например, на тех деталях, которые должны быть включены в проект, или тех инструментах или способах, которые необходимо использовать); </a:t>
            </a:r>
            <a:endParaRPr lang="ru-RU" dirty="0" smtClean="0"/>
          </a:p>
          <a:p>
            <a:pPr marL="0" indent="363538">
              <a:buNone/>
            </a:pPr>
            <a:r>
              <a:rPr lang="ru-RU" dirty="0" smtClean="0"/>
              <a:t>(</a:t>
            </a:r>
            <a:r>
              <a:rPr lang="ru-RU" dirty="0"/>
              <a:t>2) оценка креативности собственных или чужих идей с позиций их ясности, привлекательности или новизны; </a:t>
            </a:r>
            <a:endParaRPr lang="ru-RU" dirty="0" smtClean="0"/>
          </a:p>
          <a:p>
            <a:pPr marL="0" indent="363538">
              <a:buNone/>
            </a:pPr>
            <a:r>
              <a:rPr lang="ru-RU" dirty="0" smtClean="0"/>
              <a:t>(</a:t>
            </a:r>
            <a:r>
              <a:rPr lang="ru-RU" dirty="0"/>
              <a:t>3) совершенствование изображений в соответствии с данными инструкциями или дополнительной информацией;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Предметный </a:t>
            </a:r>
            <a:r>
              <a:rPr lang="ru-RU" dirty="0" smtClean="0">
                <a:solidFill>
                  <a:srgbClr val="002060"/>
                </a:solidFill>
              </a:rPr>
              <a:t>результат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Искусство</a:t>
            </a:r>
          </a:p>
          <a:p>
            <a:pPr marL="0" indent="363538">
              <a:buNone/>
            </a:pPr>
            <a:r>
              <a:rPr lang="ru-RU" sz="2000" dirty="0"/>
              <a:t>3) выполнение учебно-творческих работ с применением различных </a:t>
            </a:r>
            <a:r>
              <a:rPr lang="ru-RU" sz="2000" dirty="0" smtClean="0"/>
              <a:t>материалов</a:t>
            </a:r>
          </a:p>
          <a:p>
            <a:pPr marL="0" indent="0">
              <a:buNone/>
            </a:pPr>
            <a:r>
              <a:rPr lang="ru-RU" sz="2000" b="1" dirty="0" smtClean="0"/>
              <a:t>Родной язык и родная литература</a:t>
            </a:r>
          </a:p>
          <a:p>
            <a:pPr marL="0" indent="363538">
              <a:buNone/>
            </a:pPr>
            <a:r>
              <a:rPr lang="ru-RU" sz="2000" dirty="0"/>
              <a:t>2) понимание определяющей роли языка в развитии интеллектуальных и творческих способностей личности в процессе образования и самообразования;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Учебный предмет «Родной язык (русский)».</a:t>
            </a:r>
          </a:p>
          <a:p>
            <a:pPr marL="0" indent="0">
              <a:buNone/>
            </a:pPr>
            <a:r>
              <a:rPr lang="ru-RU" b="1" dirty="0" smtClean="0"/>
              <a:t> 5 класс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6251" t="30824" r="15155" b="30267"/>
          <a:stretch/>
        </p:blipFill>
        <p:spPr>
          <a:xfrm>
            <a:off x="304800" y="2660754"/>
            <a:ext cx="5486400" cy="4197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54843" t="19151" r="13751" b="53057"/>
          <a:stretch/>
        </p:blipFill>
        <p:spPr>
          <a:xfrm>
            <a:off x="6096000" y="3121077"/>
            <a:ext cx="5711668" cy="28416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466207" y="2122816"/>
            <a:ext cx="1293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9 </a:t>
            </a:r>
            <a:r>
              <a:rPr lang="ru-RU" sz="2800" b="1" dirty="0"/>
              <a:t>класс</a:t>
            </a:r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Естественно-научная грамотность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Применение </a:t>
            </a:r>
            <a:r>
              <a:rPr lang="ru-RU" sz="2000" b="1" dirty="0"/>
              <a:t>естественно-научных методов </a:t>
            </a:r>
            <a:r>
              <a:rPr lang="ru-RU" sz="2000" b="1" dirty="0" smtClean="0"/>
              <a:t>исследования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Распознавать </a:t>
            </a:r>
            <a:r>
              <a:rPr lang="ru-RU" sz="2000" dirty="0"/>
              <a:t>и формулировать цель данного </a:t>
            </a:r>
            <a:r>
              <a:rPr lang="ru-RU" sz="2000" dirty="0" smtClean="0"/>
              <a:t>исследования</a:t>
            </a:r>
          </a:p>
          <a:p>
            <a:r>
              <a:rPr lang="ru-RU" sz="2000" dirty="0"/>
              <a:t>Предлагать или оценивать способ научного исследования данного </a:t>
            </a:r>
            <a:r>
              <a:rPr lang="ru-RU" sz="2000" dirty="0" smtClean="0"/>
              <a:t>вопроса</a:t>
            </a:r>
          </a:p>
          <a:p>
            <a:r>
              <a:rPr lang="ru-RU" sz="2000" dirty="0"/>
              <a:t>Выдвигать объяснительные гипотезы и предлагать способы их проверки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Метапредметный результат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1243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Базовые исследовательские действия (43.1.2.)</a:t>
            </a:r>
          </a:p>
          <a:p>
            <a:r>
              <a:rPr lang="ru-RU" sz="2000" dirty="0"/>
              <a:t>формировать гипотезу об истинности собственных суждений и суждений других, аргументировать свою позицию, мнение; </a:t>
            </a:r>
            <a:endParaRPr lang="ru-RU" sz="2000" dirty="0" smtClean="0"/>
          </a:p>
          <a:p>
            <a:r>
              <a:rPr lang="ru-RU" sz="2000" dirty="0" smtClean="0"/>
              <a:t>проводить </a:t>
            </a:r>
            <a:r>
              <a:rPr lang="ru-RU" sz="2000" dirty="0"/>
              <a:t>по самостоятельно составленному плану опыт, несложный эксперимент, небольшое исследование по установлению особенностей объекта изучения, причинно-следственных связей и зависимостей объектов между собой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самостоятельно формулировать обобщения и выводы по результатам проведенного наблюдения, опыта, исследования, владеть инструментами оценки достоверности полученных выводов и обобщений;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3173" t="21011" r="12596" b="12289"/>
          <a:stretch/>
        </p:blipFill>
        <p:spPr>
          <a:xfrm>
            <a:off x="158263" y="407011"/>
            <a:ext cx="8617081" cy="5958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61044" y="3124711"/>
            <a:ext cx="2716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ВПР. Биология-6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4726" t="13732" r="13399" b="44164"/>
          <a:stretch/>
        </p:blipFill>
        <p:spPr>
          <a:xfrm>
            <a:off x="673237" y="1558376"/>
            <a:ext cx="10344719" cy="3957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6545" y="403580"/>
            <a:ext cx="2419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ОГЭ. Биология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Математическая грамотность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352925"/>
          </a:xfrm>
        </p:spPr>
        <p:txBody>
          <a:bodyPr>
            <a:normAutofit fontScale="70000" lnSpcReduction="20000"/>
          </a:bodyPr>
          <a:lstStyle/>
          <a:p>
            <a:pPr marL="0" indent="352425">
              <a:buNone/>
            </a:pPr>
            <a:r>
              <a:rPr lang="ru-RU" dirty="0"/>
              <a:t>– изменение и зависимости – задания, связанные с математическим описанием зависимости между переменными в различных процессах, т.е. с алгебраическим материалом; </a:t>
            </a:r>
            <a:endParaRPr lang="ru-RU" dirty="0" smtClean="0"/>
          </a:p>
          <a:p>
            <a:pPr marL="0" indent="352425">
              <a:buNone/>
            </a:pPr>
            <a:r>
              <a:rPr lang="ru-RU" dirty="0" smtClean="0"/>
              <a:t>– </a:t>
            </a:r>
            <a:r>
              <a:rPr lang="ru-RU" dirty="0"/>
              <a:t>пространство и форма </a:t>
            </a:r>
            <a:r>
              <a:rPr lang="ru-RU" dirty="0" smtClean="0"/>
              <a:t>– </a:t>
            </a:r>
            <a:r>
              <a:rPr lang="ru-RU" dirty="0"/>
              <a:t>задания, относящиеся к пространственным и плоским геометрическим формам и отношениям, т.е. к геометрическому материалу; </a:t>
            </a:r>
            <a:endParaRPr lang="ru-RU" dirty="0" smtClean="0"/>
          </a:p>
          <a:p>
            <a:pPr marL="0" indent="352425">
              <a:buNone/>
            </a:pPr>
            <a:r>
              <a:rPr lang="ru-RU" dirty="0" smtClean="0"/>
              <a:t>– </a:t>
            </a:r>
            <a:r>
              <a:rPr lang="ru-RU" dirty="0"/>
              <a:t>количество – задания, связанные с числами и отношениями между ними, в программах по математике этот материал чаще всего относится к курсу арифметики; </a:t>
            </a:r>
            <a:endParaRPr lang="ru-RU" dirty="0" smtClean="0"/>
          </a:p>
          <a:p>
            <a:pPr marL="0" indent="352425">
              <a:buNone/>
            </a:pPr>
            <a:r>
              <a:rPr lang="ru-RU" dirty="0" smtClean="0"/>
              <a:t>– </a:t>
            </a:r>
            <a:r>
              <a:rPr lang="ru-RU" dirty="0"/>
              <a:t>неопределённость и данные – задания охватывают вероятностные и статистические явления и зависимости, которые являются предметом изучения разделов статистики и вероятности.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Предметный результат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802923" cy="4352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Математика </a:t>
            </a:r>
          </a:p>
          <a:p>
            <a:pPr marL="0" indent="0">
              <a:buNone/>
            </a:pPr>
            <a:r>
              <a:rPr lang="ru-RU" sz="1800" b="1" dirty="0" smtClean="0"/>
              <a:t>Информатика: </a:t>
            </a:r>
            <a:r>
              <a:rPr lang="ru-RU" sz="1800" dirty="0" smtClean="0"/>
              <a:t>умение </a:t>
            </a:r>
            <a:r>
              <a:rPr lang="ru-RU" sz="1800" dirty="0"/>
              <a:t>разбивать задачи на подзадачи, использовать константы, переменные и выражения различных типов (числовых, логических, символьных); анализировать предложенный алгоритм, определять, какие результаты возможны при заданном множестве исходных значений;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Физика:</a:t>
            </a:r>
            <a:r>
              <a:rPr lang="ru-RU" sz="1800" dirty="0" smtClean="0"/>
              <a:t> умение </a:t>
            </a:r>
            <a:r>
              <a:rPr lang="ru-RU" sz="1800" dirty="0"/>
              <a:t>решать расчетные задачи (на базе 2 - 3 уравнений), используя законы и формулы, связывающие физические величины, в частности, записывать краткое условие задачи, выявлять недостающие данные, выбирать законы и формулы, необходимые для ее решения, использовать справочные данные, проводить расчеты и оценивать реалистичность полученного значения физической величины; 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81149" y="1542993"/>
            <a:ext cx="10515600" cy="4351338"/>
          </a:xfrm>
        </p:spPr>
        <p:txBody>
          <a:bodyPr>
            <a:normAutofit/>
          </a:bodyPr>
          <a:lstStyle/>
          <a:p>
            <a:pPr marL="0" indent="363538" algn="just">
              <a:buNone/>
            </a:pPr>
            <a:r>
              <a:rPr lang="ru-RU" b="1" dirty="0">
                <a:solidFill>
                  <a:srgbClr val="002060"/>
                </a:solidFill>
              </a:rPr>
              <a:t>«Функционально грамотный человек способен использовать все постоянно приобретаемые в течение жизни знания, умения и навыки для решения максимально широкого диапазона жизненных задач в различных сферах деятельности, общения и социальных отношений».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363538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i="1" dirty="0" smtClean="0"/>
          </a:p>
          <a:p>
            <a:pPr marL="0" indent="363538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Алексей </a:t>
            </a:r>
            <a:r>
              <a:rPr lang="ru-RU" sz="2400" i="1" dirty="0">
                <a:solidFill>
                  <a:srgbClr val="002060"/>
                </a:solidFill>
              </a:rPr>
              <a:t>Алексеевич </a:t>
            </a:r>
            <a:r>
              <a:rPr lang="ru-RU" sz="2400" i="1" dirty="0" smtClean="0">
                <a:solidFill>
                  <a:srgbClr val="002060"/>
                </a:solidFill>
              </a:rPr>
              <a:t>Леонтьев,</a:t>
            </a:r>
          </a:p>
          <a:p>
            <a:pPr marL="0" indent="363538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лингвист, психолог, доктор психологических наук и доктор филологических наук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/>
            </a:r>
            <a:br>
              <a:rPr lang="ru-RU" sz="2400" i="1" dirty="0">
                <a:solidFill>
                  <a:srgbClr val="002060"/>
                </a:solidFill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Глобальные компетенции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000" dirty="0"/>
              <a:t>1. Изучение вопросов местного, глобального и межкультурного значения; </a:t>
            </a:r>
            <a:endParaRPr lang="ru-RU" sz="2000" dirty="0" smtClean="0"/>
          </a:p>
          <a:p>
            <a:pPr marL="0" indent="361950">
              <a:buNone/>
            </a:pPr>
            <a:r>
              <a:rPr lang="ru-RU" sz="2000" dirty="0" smtClean="0"/>
              <a:t>2</a:t>
            </a:r>
            <a:r>
              <a:rPr lang="ru-RU" sz="2000" dirty="0"/>
              <a:t>. Понимание и оценка точки зрения и мировоззрения других</a:t>
            </a:r>
            <a:r>
              <a:rPr lang="ru-RU" sz="2000" dirty="0" smtClean="0"/>
              <a:t>;</a:t>
            </a:r>
          </a:p>
          <a:p>
            <a:pPr marL="0" indent="361950">
              <a:buNone/>
            </a:pPr>
            <a:r>
              <a:rPr lang="ru-RU" sz="2000" dirty="0" smtClean="0"/>
              <a:t> </a:t>
            </a:r>
            <a:r>
              <a:rPr lang="ru-RU" sz="2000" dirty="0"/>
              <a:t>3. Участие в открытом, адекватном и эффективном межкультурном взаимодействии</a:t>
            </a:r>
            <a:r>
              <a:rPr lang="ru-RU" sz="2000" dirty="0" smtClean="0"/>
              <a:t>;</a:t>
            </a:r>
          </a:p>
          <a:p>
            <a:pPr marL="0" indent="361950">
              <a:buNone/>
            </a:pPr>
            <a:r>
              <a:rPr lang="ru-RU" sz="2000" dirty="0" smtClean="0"/>
              <a:t> </a:t>
            </a:r>
            <a:r>
              <a:rPr lang="ru-RU" sz="2000" dirty="0"/>
              <a:t>4. Содействие коллективному благополучию и устойчивому развитию.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Личностные результаты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42.1.2. Патриотического воспитания: </a:t>
            </a:r>
            <a:endParaRPr lang="ru-RU" sz="2000" b="1" dirty="0" smtClean="0"/>
          </a:p>
          <a:p>
            <a:pPr marL="0" indent="361950">
              <a:buNone/>
            </a:pPr>
            <a:r>
              <a:rPr lang="ru-RU" sz="2000" dirty="0" smtClean="0"/>
              <a:t>уважение </a:t>
            </a:r>
            <a:r>
              <a:rPr lang="ru-RU" sz="2000" dirty="0"/>
              <a:t>к символам России, государственным праздникам, историческому и природному наследию и памятникам, традициям разных народов, проживающих в родной стране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b="1" dirty="0"/>
              <a:t>42.1.5. Физического воспитания, формирования культуры здоровья и эмоционального благополучия</a:t>
            </a:r>
            <a:r>
              <a:rPr lang="ru-RU" sz="2000" b="1" dirty="0" smtClean="0"/>
              <a:t>:</a:t>
            </a:r>
          </a:p>
          <a:p>
            <a:pPr marL="0" indent="457200">
              <a:buNone/>
            </a:pPr>
            <a:r>
              <a:rPr lang="ru-RU" sz="2000" dirty="0"/>
              <a:t>умение принимать себя и других, не осуждая;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Глобальные компетенции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361950">
              <a:buNone/>
            </a:pPr>
            <a:r>
              <a:rPr lang="ru-RU" sz="2000" dirty="0"/>
              <a:t>1. Изучение вопросов местного, глобального и межкультурного значения; </a:t>
            </a:r>
            <a:endParaRPr lang="ru-RU" sz="2000" dirty="0" smtClean="0"/>
          </a:p>
          <a:p>
            <a:pPr marL="0" indent="361950">
              <a:buNone/>
            </a:pPr>
            <a:r>
              <a:rPr lang="ru-RU" sz="2000" dirty="0" smtClean="0"/>
              <a:t>2</a:t>
            </a:r>
            <a:r>
              <a:rPr lang="ru-RU" sz="2000" dirty="0"/>
              <a:t>. Понимание и оценка точки зрения и мировоззрения других</a:t>
            </a:r>
            <a:r>
              <a:rPr lang="ru-RU" sz="2000" dirty="0" smtClean="0"/>
              <a:t>;</a:t>
            </a:r>
          </a:p>
          <a:p>
            <a:pPr marL="0" indent="361950">
              <a:buNone/>
            </a:pPr>
            <a:r>
              <a:rPr lang="ru-RU" sz="2000" dirty="0" smtClean="0"/>
              <a:t> </a:t>
            </a:r>
            <a:r>
              <a:rPr lang="ru-RU" sz="2000" dirty="0"/>
              <a:t>3. Участие в открытом, адекватном и эффективном межкультурном взаимодействии</a:t>
            </a:r>
            <a:r>
              <a:rPr lang="ru-RU" sz="2000" dirty="0" smtClean="0"/>
              <a:t>;</a:t>
            </a:r>
          </a:p>
          <a:p>
            <a:pPr marL="0" indent="361950">
              <a:buNone/>
            </a:pPr>
            <a:r>
              <a:rPr lang="ru-RU" sz="2000" dirty="0" smtClean="0"/>
              <a:t> </a:t>
            </a:r>
            <a:r>
              <a:rPr lang="ru-RU" sz="2000" dirty="0"/>
              <a:t>4. Содействие коллективному благополучию и устойчивому развитию.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Коммуникативные результаты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815013" cy="4352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43.1.2</a:t>
            </a:r>
            <a:r>
              <a:rPr lang="ru-RU" sz="2000" b="1" dirty="0"/>
              <a:t>. </a:t>
            </a:r>
            <a:r>
              <a:rPr lang="ru-RU" sz="2000" b="1" dirty="0" smtClean="0"/>
              <a:t>Совместная деятельность: </a:t>
            </a:r>
          </a:p>
          <a:p>
            <a:pPr marL="0" indent="0">
              <a:buNone/>
            </a:pPr>
            <a:r>
              <a:rPr lang="ru-RU" sz="2000" dirty="0" smtClean="0"/>
              <a:t>принимать </a:t>
            </a:r>
            <a:r>
              <a:rPr lang="ru-RU" sz="2000" dirty="0"/>
              <a:t>цель совместной деятельности, коллективно строить действия по ее достижению: распределять роли, договариваться, обсуждать процесс и результат совместной работы;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уметь </a:t>
            </a:r>
            <a:r>
              <a:rPr lang="ru-RU" sz="2000" dirty="0"/>
              <a:t>обобщать мнения нескольких людей, проявлять готовность руководить, выполнять поручения, подчиняться; планировать организацию совместной работы, определять свою роль (с учетом предпочтений и возможностей всех участников взаимодействия), распределять задачи между членами команды, участвовать в групповых формах работы (обсуждения, обмен мнениями, "мозговые штурмы" и иные); 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Глобальные компетенции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200" dirty="0"/>
              <a:t>1. Изучение вопросов местного, глобального и межкультурного значения; </a:t>
            </a:r>
          </a:p>
          <a:p>
            <a:pPr marL="0" indent="361950">
              <a:buNone/>
            </a:pPr>
            <a:r>
              <a:rPr lang="ru-RU" sz="2200" dirty="0"/>
              <a:t>2. Понимание и оценка точки зрения и мировоззрения других;</a:t>
            </a:r>
          </a:p>
          <a:p>
            <a:pPr marL="0" indent="361950">
              <a:buNone/>
            </a:pPr>
            <a:r>
              <a:rPr lang="ru-RU" sz="2200" dirty="0"/>
              <a:t> 3. Участие в открытом, адекватном и эффективном межкультурном взаимодействии;</a:t>
            </a:r>
          </a:p>
          <a:p>
            <a:pPr marL="0" indent="361950">
              <a:buNone/>
            </a:pPr>
            <a:r>
              <a:rPr lang="ru-RU" sz="2200" dirty="0"/>
              <a:t> 4. Содействие коллективному благополучию и устойчивому развитию.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Предметные результаты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Обществознание</a:t>
            </a:r>
          </a:p>
          <a:p>
            <a:pPr marL="0" indent="447675">
              <a:buNone/>
            </a:pPr>
            <a:r>
              <a:rPr lang="ru-RU" sz="2000" dirty="0" smtClean="0"/>
              <a:t>16</a:t>
            </a:r>
            <a:r>
              <a:rPr lang="ru-RU" sz="2000" dirty="0"/>
              <a:t>) приобретение опыта осуществления совместной деятельности, включая взаимодействие с людьми другой культуры, национальной и религиозной принадлежности на основе национальных ценностей современного российского общества: гуманистических и демократических ценностей, идей мира и взаимопонимания между народами, людьми разных культур; осознание ценности культуры и традиций народов России.</a:t>
            </a:r>
            <a:endParaRPr lang="ru-RU" sz="2000" b="1" dirty="0" smtClean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Глобальные компетенции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200" dirty="0"/>
              <a:t>1. Изучение вопросов местного, глобального и межкультурного значения; </a:t>
            </a:r>
          </a:p>
          <a:p>
            <a:pPr marL="0" indent="361950">
              <a:buNone/>
            </a:pPr>
            <a:r>
              <a:rPr lang="ru-RU" sz="2200" dirty="0"/>
              <a:t>2. Понимание и оценка точки зрения и мировоззрения других;</a:t>
            </a:r>
          </a:p>
          <a:p>
            <a:pPr marL="0" indent="361950">
              <a:buNone/>
            </a:pPr>
            <a:r>
              <a:rPr lang="ru-RU" sz="2200" dirty="0"/>
              <a:t> 3. Участие в открытом, адекватном и эффективном межкультурном взаимодействии;</a:t>
            </a:r>
          </a:p>
          <a:p>
            <a:pPr marL="0" indent="361950">
              <a:buNone/>
            </a:pPr>
            <a:r>
              <a:rPr lang="ru-RU" sz="2200" dirty="0"/>
              <a:t> 4. Содействие </a:t>
            </a:r>
            <a:r>
              <a:rPr lang="ru-RU" sz="2000" dirty="0"/>
              <a:t>коллективному благополучию и устойчивому развитию.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Предметные результаты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Иностранный язык</a:t>
            </a:r>
          </a:p>
          <a:p>
            <a:pPr marL="0" indent="442913">
              <a:buNone/>
            </a:pPr>
            <a:r>
              <a:rPr lang="ru-RU" sz="2000" dirty="0"/>
              <a:t>достигать взаимопонимания в процессе устного и письменного общения с носителями иностранного языка, людьми другой культуры, национальной и религиозной принадлежности на основе национальных ценностей современного российского общества: гуманистических и демократических ценностей, идей мира и взаимопонимания между народами, людьми разных культур.</a:t>
            </a:r>
            <a:endParaRPr lang="ru-RU" sz="2000" b="1" dirty="0" smtClean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4836" t="17689" r="41230" b="47512"/>
          <a:stretch/>
        </p:blipFill>
        <p:spPr>
          <a:xfrm>
            <a:off x="93744" y="1690688"/>
            <a:ext cx="6002256" cy="34605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68034" y="2003612"/>
            <a:ext cx="4931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Учебный предмет «Русский язык». 5 класс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3051" t="53139" r="40993" b="10569"/>
          <a:stretch/>
        </p:blipFill>
        <p:spPr>
          <a:xfrm>
            <a:off x="5351928" y="3368256"/>
            <a:ext cx="5575468" cy="3163994"/>
          </a:xfrm>
          <a:prstGeom prst="rect">
            <a:avLst/>
          </a:prstGeom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Функциональная грамотность и ФГОС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357188">
              <a:buNone/>
            </a:pPr>
            <a:r>
              <a:rPr lang="ru-RU" dirty="0"/>
              <a:t>Предъявление учащимся и выполнение ими контекстных заданий по проблематике различных направлений функциональной грамотности, разработанных на основе проблемных ситуаций, </a:t>
            </a:r>
            <a:r>
              <a:rPr lang="ru-RU" dirty="0" smtClean="0"/>
              <a:t>является </a:t>
            </a:r>
            <a:r>
              <a:rPr lang="ru-RU" dirty="0"/>
              <a:t>важным видом познавательной и практической деятельности, в ходе которой развивается функциональная грамотность. И эта деятельность требует, во-первых, </a:t>
            </a:r>
            <a:r>
              <a:rPr lang="ru-RU" b="1" dirty="0"/>
              <a:t>применения осваиваемых школьниками знаний, умений и опыта</a:t>
            </a:r>
            <a:r>
              <a:rPr lang="ru-RU" dirty="0"/>
              <a:t>, а во-вторых, </a:t>
            </a:r>
            <a:r>
              <a:rPr lang="ru-RU" b="1" dirty="0"/>
              <a:t>переноса осваиваемых в рамках предметных областей знаний и умений </a:t>
            </a:r>
            <a:r>
              <a:rPr lang="ru-RU" dirty="0"/>
              <a:t>на более широкую познавательную и практическую область — область, расширяющуюся по мере взросления школьников и в конечном счете охватывающую всю их </a:t>
            </a:r>
            <a:r>
              <a:rPr lang="ru-RU" dirty="0" smtClean="0"/>
              <a:t>жизнедеятельность </a:t>
            </a:r>
            <a:r>
              <a:rPr lang="ru-RU" sz="2400" i="1" dirty="0" smtClean="0"/>
              <a:t>(ИСРО РАО. Методические рекомендации)</a:t>
            </a:r>
            <a:endParaRPr lang="ru-RU" sz="2400" i="1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777" y="1777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777" y="3792070"/>
            <a:ext cx="10515600" cy="12236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Киселева Наталья Витальевна, 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kgdiro@yandex.ru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969682" y="1779151"/>
          <a:ext cx="9882094" cy="5078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Составляющие функциональной грамотности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1395319"/>
              </p:ext>
            </p:extLst>
          </p:nvPr>
        </p:nvGraphicFramePr>
        <p:xfrm>
          <a:off x="969682" y="1779151"/>
          <a:ext cx="9882094" cy="5078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Составляющие функциональной грамотности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65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Читательская грамотность. </a:t>
            </a:r>
            <a:r>
              <a:rPr lang="ru-RU" b="1" dirty="0" smtClean="0">
                <a:solidFill>
                  <a:srgbClr val="002060"/>
                </a:solidFill>
              </a:rPr>
              <a:t>Метапредметный результат. Работа </a:t>
            </a:r>
            <a:r>
              <a:rPr lang="ru-RU" b="1" dirty="0">
                <a:solidFill>
                  <a:srgbClr val="002060"/>
                </a:solidFill>
              </a:rPr>
              <a:t>с </a:t>
            </a:r>
            <a:r>
              <a:rPr lang="ru-RU" b="1" dirty="0" smtClean="0">
                <a:solidFill>
                  <a:srgbClr val="002060"/>
                </a:solidFill>
              </a:rPr>
              <a:t>информацией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(п.43.1.3)</a:t>
            </a:r>
          </a:p>
          <a:p>
            <a:r>
              <a:rPr lang="ru-RU" dirty="0" smtClean="0"/>
              <a:t>применять </a:t>
            </a:r>
            <a:r>
              <a:rPr lang="ru-RU" dirty="0"/>
              <a:t>различные методы, инструменты и запросы при поиске и отборе информации или данных из источников с учетом предложенной учебной задачи и заданных критериев; </a:t>
            </a:r>
            <a:endParaRPr lang="ru-RU" dirty="0" smtClean="0"/>
          </a:p>
          <a:p>
            <a:r>
              <a:rPr lang="ru-RU" dirty="0" smtClean="0"/>
              <a:t>выбирать</a:t>
            </a:r>
            <a:r>
              <a:rPr lang="ru-RU" dirty="0"/>
              <a:t>, анализировать, систематизировать и интерпретировать информацию различных видов и форм представления; </a:t>
            </a:r>
            <a:endParaRPr lang="ru-RU" dirty="0" smtClean="0"/>
          </a:p>
          <a:p>
            <a:r>
              <a:rPr lang="ru-RU" dirty="0" smtClean="0"/>
              <a:t>находить </a:t>
            </a:r>
            <a:r>
              <a:rPr lang="ru-RU" dirty="0"/>
              <a:t>сходные аргументы (подтверждающие или опровергающие одну и ту же идею, версию) в различных информационных источниках; </a:t>
            </a:r>
            <a:endParaRPr lang="ru-RU" dirty="0" smtClean="0"/>
          </a:p>
          <a:p>
            <a:r>
              <a:rPr lang="ru-RU" dirty="0" smtClean="0"/>
              <a:t>самостоятельно </a:t>
            </a:r>
            <a:r>
              <a:rPr lang="ru-RU" dirty="0"/>
              <a:t>выбирать оптимальную форму представления информации и иллюстрировать решаемые задачи несложными схемами, диаграммами, иной графикой и их комбинациями; </a:t>
            </a:r>
            <a:endParaRPr lang="ru-RU" dirty="0" smtClean="0"/>
          </a:p>
          <a:p>
            <a:r>
              <a:rPr lang="ru-RU" dirty="0" smtClean="0"/>
              <a:t>оценивать </a:t>
            </a:r>
            <a:r>
              <a:rPr lang="ru-RU" dirty="0"/>
              <a:t>надежность информации по критериям, предложенным педагогическим работником или сформулированным самостоятельно; </a:t>
            </a:r>
            <a:endParaRPr lang="ru-RU" dirty="0" smtClean="0"/>
          </a:p>
          <a:p>
            <a:r>
              <a:rPr lang="ru-RU" dirty="0" smtClean="0"/>
              <a:t>эффективно </a:t>
            </a:r>
            <a:r>
              <a:rPr lang="ru-RU" dirty="0"/>
              <a:t>запоминать и систематизировать 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val="41897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Читательская грамотность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Предметный результат. История</a:t>
            </a:r>
          </a:p>
          <a:p>
            <a:pPr marL="0" indent="0">
              <a:buNone/>
            </a:pPr>
            <a:r>
              <a:rPr lang="ru-RU" sz="2000" dirty="0"/>
              <a:t>8) умение определять и аргументировать собственную или предложенную точку зрения с опорой на фактический материал, в том числе используя источники разных типов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dirty="0"/>
              <a:t>11) умение читать и анализировать историческую карту/схему; характеризовать на основе анализа исторической карты/схемы исторические события, явления, процессы; сопоставлять информацию, представленную на исторической карте/схеме, с информацией из других источников;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12</a:t>
            </a:r>
            <a:r>
              <a:rPr lang="ru-RU" sz="2000" dirty="0"/>
              <a:t>) умение анализировать текстовые, визуальные источники исторической информации; представлять историческую информацию в форме таблиц, схем, диаграмм;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13</a:t>
            </a:r>
            <a:r>
              <a:rPr lang="ru-RU" sz="2000" dirty="0"/>
              <a:t>) умение осуществлять с соблюдением правил информационной безопасности поиск исторической информации в справочной литературе, сети Интернет для решения познавательных задач, оценивать полноту и достоверность информации; </a:t>
            </a:r>
          </a:p>
        </p:txBody>
      </p:sp>
    </p:spTree>
    <p:extLst>
      <p:ext uri="{BB962C8B-B14F-4D97-AF65-F5344CB8AC3E}">
        <p14:creationId xmlns:p14="http://schemas.microsoft.com/office/powerpoint/2010/main" val="28293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Функциональная грамотность и обновленный ФГОС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Читательская грамотность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Предметный результат.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География</a:t>
            </a:r>
          </a:p>
          <a:p>
            <a:pPr marL="0" indent="0">
              <a:buNone/>
            </a:pPr>
            <a:r>
              <a:rPr lang="ru-RU" sz="2000" dirty="0"/>
              <a:t>9) умение выбирать и использовать источники географической информации (картографические, статистические, текстовые, видео- и фотоизображения, компьютерные базы данных), необходимые для решения учебных, практико-ориентированных задач, практических задач в повседневной жизни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dirty="0"/>
              <a:t>10) умение представлять в различных формах (в виде карты, таблицы, графика, географического описания) географическую информацию, необходимую для решения учебных и практико-ориентированных задач; 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0" y="1073418"/>
            <a:ext cx="10430151" cy="5034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8202" y="325412"/>
            <a:ext cx="2528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ВПР. История-7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942" y="0"/>
            <a:ext cx="7048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6694" y="3287299"/>
            <a:ext cx="2859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ВПР. География-8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Date xmlns="e0e05f54-cbf1-4c6c-9b4a-ded4f332edc5">2022-04-26T21:00:00+00:00</DocDate>
    <_x041f__x043e__x0434__x0442__x0438__x043f_ xmlns="b5946997-7801-48a2-b7ca-ceb4ec2a790e">Подтверждение документов об образовании и (или) о квалификации</_x041f__x043e__x0434__x0442__x0438__x043f_>
    <Description xmlns="f07adec3-9edc-4ba9-a947-c557adee0635" xsi:nil="true"/>
    <docType xmlns="472630db-a1ac-4503-a1fe-b97c3fb7db8b">128</doc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7C7E77192620840B23C02559842DA52" ma:contentTypeVersion="10" ma:contentTypeDescription="Создание документа." ma:contentTypeScope="" ma:versionID="b480de699f9c0468a7bd1e9fea18829e">
  <xsd:schema xmlns:xsd="http://www.w3.org/2001/XMLSchema" xmlns:xs="http://www.w3.org/2001/XMLSchema" xmlns:p="http://schemas.microsoft.com/office/2006/metadata/properties" xmlns:ns2="f07adec3-9edc-4ba9-a947-c557adee0635" xmlns:ns3="e0e05f54-cbf1-4c6c-9b4a-ded4f332edc5" xmlns:ns4="472630db-a1ac-4503-a1fe-b97c3fb7db8b" xmlns:ns5="b5946997-7801-48a2-b7ca-ceb4ec2a790e" targetNamespace="http://schemas.microsoft.com/office/2006/metadata/properties" ma:root="true" ma:fieldsID="cb93dd71dbfc072b836e9d1885f60887" ns2:_="" ns3:_="" ns4:_="" ns5:_="">
    <xsd:import namespace="f07adec3-9edc-4ba9-a947-c557adee0635"/>
    <xsd:import namespace="e0e05f54-cbf1-4c6c-9b4a-ded4f332edc5"/>
    <xsd:import namespace="472630db-a1ac-4503-a1fe-b97c3fb7db8b"/>
    <xsd:import namespace="b5946997-7801-48a2-b7ca-ceb4ec2a790e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3:DocDate" minOccurs="0"/>
                <xsd:element ref="ns4:docType"/>
                <xsd:element ref="ns5:_x041f__x043e__x0434__x0442__x0438__x04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05f54-cbf1-4c6c-9b4a-ded4f332edc5" elementFormDefault="qualified">
    <xsd:import namespace="http://schemas.microsoft.com/office/2006/documentManagement/types"/>
    <xsd:import namespace="http://schemas.microsoft.com/office/infopath/2007/PartnerControls"/>
    <xsd:element name="DocDate" ma:index="9" nillable="true" ma:displayName="Дата документа1" ma:format="DateOnly" ma:internalName="DocDate0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630db-a1ac-4503-a1fe-b97c3fb7db8b" elementFormDefault="qualified">
    <xsd:import namespace="http://schemas.microsoft.com/office/2006/documentManagement/types"/>
    <xsd:import namespace="http://schemas.microsoft.com/office/infopath/2007/PartnerControls"/>
    <xsd:element name="docType" ma:index="10" ma:displayName="Тип документа1" ma:list="{385fdb64-b775-4382-9769-d232147a8596}" ma:internalName="docType0" ma:readOnly="false" ma:showField="Title" ma:web="9344f400-c265-4d0d-b63b-319929e4c97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46997-7801-48a2-b7ca-ceb4ec2a790e" elementFormDefault="qualified">
    <xsd:import namespace="http://schemas.microsoft.com/office/2006/documentManagement/types"/>
    <xsd:import namespace="http://schemas.microsoft.com/office/infopath/2007/PartnerControls"/>
    <xsd:element name="_x041f__x043e__x0434__x0442__x0438__x043f_" ma:index="11" nillable="true" ma:displayName="Подтип" ma:default="Подтверждение документов об образовании и (или) о квалификации" ma:description="Для апостиля и аттестации" ma:format="Dropdown" ma:internalName="_x041f__x043e__x0434__x0442__x0438__x043f_">
      <xsd:simpleType>
        <xsd:restriction base="dms:Choice">
          <xsd:enumeration value="Подтверждение документов об образовании и (или) о квалификации"/>
          <xsd:enumeration value="Подтверждение документов об ученых степенях, ученых званиях"/>
          <xsd:enumeration value="Аккредитация экспертов"/>
          <xsd:enumeration value="Аттестация работников образования"/>
          <xsd:enumeration value="Аттестация экспертов, привлекаемых органами, уполномоченными на осуществление государственного контроля (надзора), органами муниципального контроля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BDD351-79A1-43EF-9D29-121C296BEA09}"/>
</file>

<file path=customXml/itemProps2.xml><?xml version="1.0" encoding="utf-8"?>
<ds:datastoreItem xmlns:ds="http://schemas.openxmlformats.org/officeDocument/2006/customXml" ds:itemID="{73DBCB23-4E1F-4321-B9DB-14BF657D0909}"/>
</file>

<file path=customXml/itemProps3.xml><?xml version="1.0" encoding="utf-8"?>
<ds:datastoreItem xmlns:ds="http://schemas.openxmlformats.org/officeDocument/2006/customXml" ds:itemID="{257AF9F5-88AE-4753-AB0E-387254B78BB8}"/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2952</Words>
  <Application>Microsoft Office PowerPoint</Application>
  <PresentationFormat>Широкоэкранный</PresentationFormat>
  <Paragraphs>218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Формирование функциональной грамотности обучающихся как условие повышения качества образования</vt:lpstr>
      <vt:lpstr>Презентация PowerPoint</vt:lpstr>
      <vt:lpstr>Составляющие функциональной грамотности</vt:lpstr>
      <vt:lpstr>Составляющие функциональной грамотности</vt:lpstr>
      <vt:lpstr>Функциональная грамотность и обновленный ФГОС</vt:lpstr>
      <vt:lpstr>Функциональная грамотность и обновленный ФГОС</vt:lpstr>
      <vt:lpstr>Функциональная грамотность и обновленный ФГОС</vt:lpstr>
      <vt:lpstr>Презентация PowerPoint</vt:lpstr>
      <vt:lpstr>Презентация PowerPoint</vt:lpstr>
      <vt:lpstr>Презентация PowerPoint</vt:lpstr>
      <vt:lpstr>Функциональная грамотность и обновленный ФГОС</vt:lpstr>
      <vt:lpstr>Функциональная грамотность и обновленный ФГОС</vt:lpstr>
      <vt:lpstr>Функциональная грамотность и обновленный ФГОС</vt:lpstr>
      <vt:lpstr>Функциональная грамотность и обновленный ФГОС</vt:lpstr>
      <vt:lpstr>Функциональная грамотность и обновленный ФГОС</vt:lpstr>
      <vt:lpstr>Функциональная грамотность и обновленный ФГОС</vt:lpstr>
      <vt:lpstr>Презентация PowerPoint</vt:lpstr>
      <vt:lpstr>Презентация PowerPoint</vt:lpstr>
      <vt:lpstr>Функциональная грамотность и обновленный ФГОС</vt:lpstr>
      <vt:lpstr>Функциональная грамотность и обновленный ФГОС</vt:lpstr>
      <vt:lpstr>Функциональная грамотность и обновленный ФГОС</vt:lpstr>
      <vt:lpstr>Функциональная грамотность и обновленный ФГОС</vt:lpstr>
      <vt:lpstr>Функциональная грамотность и обновленный ФГОС</vt:lpstr>
      <vt:lpstr>Функциональная грамотность и обновленный ФГОС</vt:lpstr>
      <vt:lpstr>Функциональная грамотность и ФГОС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обучающихся как условие повышения качества образования</dc:title>
  <dc:creator>Наталья Киселева</dc:creator>
  <cp:lastModifiedBy>Наталья Киселева</cp:lastModifiedBy>
  <cp:revision>98</cp:revision>
  <cp:lastPrinted>2022-04-26T18:40:54Z</cp:lastPrinted>
  <dcterms:created xsi:type="dcterms:W3CDTF">2022-02-15T12:50:27Z</dcterms:created>
  <dcterms:modified xsi:type="dcterms:W3CDTF">2022-04-26T18:43:41Z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0x01010017C7E77192620840B23C02559842DA52</vt:lpwstr>
  </property>
</Properties>
</file>